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18288000" cy="10287000"/>
  <p:notesSz cx="6858000" cy="9144000"/>
  <p:embeddedFontLst>
    <p:embeddedFont>
      <p:font typeface="Arimo" panose="020B0604020202020204" charset="0"/>
      <p:regular r:id="rId80"/>
    </p:embeddedFont>
    <p:embeddedFont>
      <p:font typeface="Arimo Bold" panose="020B0604020202020204" charset="0"/>
      <p:regular r:id="rId81"/>
    </p:embeddedFont>
    <p:embeddedFont>
      <p:font typeface="Calibri" panose="020F0502020204030204" pitchFamily="34" charset="0"/>
      <p:regular r:id="rId82"/>
      <p:bold r:id="rId83"/>
      <p:italic r:id="rId84"/>
      <p:boldItalic r:id="rId85"/>
    </p:embeddedFont>
    <p:embeddedFont>
      <p:font typeface="DejaVu Serif" panose="020B0604020202020204" charset="0"/>
      <p:regular r:id="rId86"/>
    </p:embeddedFont>
    <p:embeddedFont>
      <p:font typeface="Prompt Bold" panose="020B0604020202020204" charset="-34"/>
      <p:regular r:id="rId87"/>
    </p:embeddedFont>
    <p:embeddedFont>
      <p:font typeface="Prompt Bold Bold" panose="020B0604020202020204" charset="-34"/>
      <p:regular r:id="rId88"/>
    </p:embeddedFont>
    <p:embeddedFont>
      <p:font typeface="Prompt Light" panose="00000400000000000000" pitchFamily="2" charset="-34"/>
      <p:regular r:id="rId89"/>
      <p:italic r:id="rId90"/>
    </p:embeddedFont>
    <p:embeddedFont>
      <p:font typeface="Prompt Medium" panose="00000600000000000000" pitchFamily="2" charset="-34"/>
      <p:regular r:id="rId91"/>
      <p:italic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2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5.fntdata"/><Relationship Id="rId89"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87"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Quyền riêng tư đóng một vai trò trong các tình huống khác nhau, từ các dự án của chính phủ như điều tra dân số, đến các doanh nghiệp thu thập thông tin về khách hàng hiện tại và tương lai của họ, đến các tổ chức y tế phân tích các loại bệnh. Trong một số trường hợp này, chính phủ yêu cầu các biện pháp bảo vệ quyền riêng tư nhất định; trong các trường hợp khác, để khuyến khích khách hàng cung cấp nhiều dữ liệu cá nhân hơn, các doanh nghiệp hứa bảo vệ quyền riêng tư của họ. Quyền riêng tư có ý nghĩa với các cá nhân vì nhiều lý do, chẳng hạn như vì lý do tài chính và xã hội. Phí bảo hiểm có thể phụ thuộc nhiều vào những gì công ty bảo hiểm biết về hành vi hoặc sức khỏe trong quá khứ của bạn. Mọi người cũng muốn giữ bí mật một số thông tin với bạn bè của họ như việc họ mắc bệnh hiểm nghèo, tiền án phạm tội, … </a:t>
            </a:r>
          </a:p>
          <a:p>
            <a:pPr lvl="0"/>
            <a:r>
              <a:rPr lang="en-US"/>
              <a:t>Như việc Netflix đã phát hành tập dữ liệu về sở thích phim của khách hàng của họ cho công chúng như một phần của cuộc thi xây dựng thuật toán đề xuất phim, thuật toán mà họ tuyên bố là ẩn danh, nhưng thực tế không phải vậy. Thông tin người phụ nữ có sở thích xem phim có cảnh nóng bị tiết lộ. </a:t>
            </a:r>
          </a:p>
          <a:p>
            <a:pPr lvl="0"/>
            <a:r>
              <a:rPr lang="en-US"/>
              <a:t> Không rõ Netflix đã sử dụng kỹ thuật nào để ẩn danh dữ liệu của họ trước khi họ xuất bản hoặc mức độ bảo mật được coi là “an toàn”, nhưng nỗ lực của họ không đủ để công ty quyết định giải quyết vụ kiện.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Hình thể hiện đường đi của thuật toán khai thác dữ liệu DP; một thuật toán gửi một truy vấn tới tập dữ liệu, tập dữ liệu sẽ tính toán câu trả lời cho truy vấn và sau đó dùng cơ chế DP sửa đổi câu trả lời theo cách bảo vệ quyền riêng tư của mỗi cá nhân trong tập dữ liệu.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66</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67</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68</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69</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70</a:t>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71</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72</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73</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Nếu chúng tôi coi tổng ngân sách bảo mật của người dùng là β, thì hai truy vấn được liệt kê ở trên chỉ có thể nhận được một phần nhỏ của β mỗi truy vấn. Khi truy vấn bất kỳ thuộc tính A nhất định nào với các truy vấn trên, số đếm cho mỗi tổ hợp giá trị v và nhãn c liên quan đến một tập con rời rạc của xi (tức là dữ liệu trong nút i), cho phép Truy vấn 1 được tạo song song ∀c ∈ C , ∀v ∈ A. Tuy nhiên, truy vấn 2 sử dụng cùng dữ liệu với truy vấn đầu tiên và do đó, chi phí bảo mật của nó được tính bằng chi phí của truy vấn đầu tiến. Điều này sau đó cần được lặp lại cho mọi thuộc tính A, ở mọi cấp độ của cây (các nút anh chị em chứa các tập con rời rạc của x và có thể được tạo song song).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74</a:t>
            </a:fld>
            <a:endParaRPr lang="cs-CZ"/>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Hình thể hiện đường đi của thuật toán khai thác dữ liệu khác biệt-riêng tư; một thuật toán gửi một truy vấn tới tập dữ liệu, tập dữ liệu sẽ tính toán câu trả lời cho truy vấn và sau đó cơ chế riêng tư khác biệt sửa đổi câu trả lời theo cách bảo vệ quyền riêng tư của mỗi cá nhân trong tập dữ liệu.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75</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(“Nếu việc phát hành một thống kê S làm cho nó có thể xác định giá trị v [của một cá nhân] chính xác hơn khi không truy cập vào S, nghĩa là thông tin đã bị tiết lộ, tức là, vi phạm quyền riêng tư đã diễn ra.”)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76</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Nếu thông tin được biết về một người nào đó vì họ đã tham gia vào một nghiên cứu và thông tin đó sẽ không phải được biết nếu họ đã làm không phải tham gia thì đó là vi phạm quyền riêng tư.”)</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Nói cách khác, kết quả của bất kỳ truy vấn f khi thực hiện trên tập dữ liệu x sẽ không thể phân biệt được với đầu ra của cùng một truy vấn f khi thực hiện trên tập dữ liệu y, ở đây y khác với x nhiều nhất một dòng dữ liệu (dòng dữ liệu của bất kỳ người tham gia nào). Nó không hứa rằng sẽ không có gì được phát hiện về người tham gia, chỉ là bất cứ điều gì được phát hiện về họ sẽ được phát hiện ngay cả khi dữ liệu của họ không có trong tập dữ liệu. Nó cũng hứa hẹn rằng bất kỳ dữ liệu bổ sung nào mà người dùng độc hại có thể có về người tham gia là không liên quan; kẻ tấn công có thể biết bất kỳ lượng thông tin nào về người tham gia và thậm chí biết mọi điểm dữ liệu khác trong tập dữ liệu, nhưng vẫn không thể phát hiện ra sự hiện diện của họ trongNS. Đây không phải là đảm bảo 100%, mà thay vào đó là đảm bảo xác suất rất cao. Xác suất chính xác được xác định bởi một tham sốǫ; nhỏ hơn ǫ là, đảm bảo quyền riêng tư càng cao.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Các kỹ thuật kỹ thuật số đã cho phép các tổ chức khác nhau dễ dàng thu thập lượng lớn thông tin cá nhân, chẳng hạn như hồ sơ y tế, lịch sử tìm kiếm trên web, v.v. Phân tích trên những dữ liệu đó có thể dẫn đến những hiểu biết sâu sắc có giá trị, bao gồm những hiểu biết mới về bệnh tật và hành vi tiêu dùng điển hình trong cộng đồng . Tuy nhiên, những lo ngại về quyền riêng tư hiện đang trở thành một rào cản lớn đối với những phân tích như vậy, theo hai khía cạnh. </a:t>
            </a:r>
          </a:p>
          <a:p>
            <a:pPr lvl="0"/>
            <a:r>
              <a:rPr lang="en-US"/>
              <a:t>-Đầu tiên, nó làm tăng khó khăn cho các nhà phân tích dữ liệu của bên thứ ba trong việc truy cập dữ liệu đầu vào của họ. Ví dụ, các nhà nghiên cứu y tế thường được yêu cầu phải có được sự chấp thuận của hội đồng đánh giá thể chế tương ứng của họ, điều này rất tẻ nhạt và tốn thời gian, trước khi họ có thể xem xét dữ liệu họ cần. </a:t>
            </a:r>
          </a:p>
          <a:p>
            <a:pPr lvl="0"/>
            <a:r>
              <a:rPr lang="en-US"/>
              <a:t>-Thứ hai, những lo ngại về quyền riêng tư làm phức tạp thêm việc công bố kết quả phân tích. Một ví dụ đáng chú ý là cơ sở dữ liệu dbGaP1, chứa các kết quả nghiên cứu di truyền. Kết quả như vậy đã từng là</a:t>
            </a:r>
          </a:p>
          <a:p>
            <a:pPr lvl="0"/>
            <a:r>
              <a:rPr lang="en-US"/>
              <a:t>được công bố rộng rãi, cho đến khi một bài báo gần đây [16] mô tả một kết quả suy đoán liệu một người có tham gia vào một nghiên cứu nhất định (ví dụ, trên bệnh nhân tiểu đường) từ kết quả của nó hay không; sau đó, việc truy cập vào các kết quả đó được kiểm soát chặt chẽ. Hơn nữa, một phiên bản tăng cường của cuộc tấn công này [26] đe dọa việc xuất bản bất kỳ tài liệu nghiên cứu nào về các nghiên cứu liên kết toàn bộ hệ gen, hiện đang là một lĩnh vực tích cực trong nghiên cứu y sinh học.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47</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Thay đổi 2 cột: </a:t>
            </a:r>
          </a:p>
          <a:p>
            <a:pPr lvl="0"/>
            <a:r>
              <a:rPr lang="en-US"/>
              <a:t>1 +1 = 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51</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Biểu đồ thô hơn đôi khi có thể dẫn đến độ chính xác cao hơn biểu đồ mịn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52</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ép - si - lông: </a:t>
            </a:r>
          </a:p>
          <a:p>
            <a:pPr lvl="0"/>
            <a:r>
              <a:rPr lang="en-US"/>
              <a:t>bất khả phân biêt, tỷ lệ xác suất giới hạn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56</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Trong bài toán này, giải pháp đơn giản là thêm độ nhiễu Laplace cho mỗi số đếm ở mỗi bin cho biểu đồ tối ưu không thỏa DP, bởi vì cấu trúc của biểu đồ tối ưu dựa trên dữ liệu gốc. Hậu quả là, đối thủ có thể suy ra dữ liệu nhạy cảm dựa trên cấu trúc tối ưu của biểu đồ. Ví dụ, xem xét lại ví dụ trong hình 1(b) và giả sử rằng đối thủ biết tất cả những bệnh nhân AIDS ngoài trừ Alice. Nếu Alice không phải bệnh nhân HIV+,  ở đây chỉ có 2 bệnh trong bin 40-45 tuổi, điều này dẫn đến biểu đồ tối ưu 3 bin khác như hình 4. Vì cấu trúc tối ưu của biểu đồ được xuất bản là một cái được hiện thị trong hình 2(a), đối thủ có thể suy ra Alice phải là bệnh nhân HIV+, dẫn đến vi phạm quyền riêng tư.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63</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1.sv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73798">
            <a:off x="6692852" y="2560330"/>
            <a:ext cx="20418741" cy="15072744"/>
          </a:xfrm>
          <a:prstGeom prst="rect">
            <a:avLst/>
          </a:prstGeom>
        </p:spPr>
      </p:pic>
      <p:sp>
        <p:nvSpPr>
          <p:cNvPr id="3" name="AutoShape 3"/>
          <p:cNvSpPr/>
          <p:nvPr/>
        </p:nvSpPr>
        <p:spPr>
          <a:xfrm>
            <a:off x="1028700" y="8253412"/>
            <a:ext cx="16230600" cy="0"/>
          </a:xfrm>
          <a:prstGeom prst="line">
            <a:avLst/>
          </a:prstGeom>
          <a:ln w="28575" cap="rnd">
            <a:solidFill>
              <a:srgbClr val="FFFFFF"/>
            </a:solidFill>
            <a:prstDash val="solid"/>
            <a:headEnd type="none" w="sm" len="sm"/>
            <a:tailEnd type="none" w="sm" len="sm"/>
          </a:ln>
        </p:spPr>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534822">
            <a:off x="15560592" y="2505865"/>
            <a:ext cx="3050340" cy="840431"/>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38391" y="4167188"/>
            <a:ext cx="3036397" cy="4114800"/>
          </a:xfrm>
          <a:prstGeom prst="rect">
            <a:avLst/>
          </a:prstGeom>
        </p:spPr>
      </p:pic>
      <p:sp>
        <p:nvSpPr>
          <p:cNvPr id="6" name="TextBox 6"/>
          <p:cNvSpPr txBox="1"/>
          <p:nvPr/>
        </p:nvSpPr>
        <p:spPr>
          <a:xfrm>
            <a:off x="1028700" y="1019175"/>
            <a:ext cx="16230600" cy="3804285"/>
          </a:xfrm>
          <a:prstGeom prst="rect">
            <a:avLst/>
          </a:prstGeom>
        </p:spPr>
        <p:txBody>
          <a:bodyPr lIns="0" tIns="0" rIns="0" bIns="0" rtlCol="0" anchor="t">
            <a:spAutoFit/>
          </a:bodyPr>
          <a:lstStyle/>
          <a:p>
            <a:pPr>
              <a:lnSpc>
                <a:spcPts val="15000"/>
              </a:lnSpc>
            </a:pPr>
            <a:r>
              <a:rPr lang="en-US" sz="12500">
                <a:solidFill>
                  <a:srgbClr val="FFFFFF"/>
                </a:solidFill>
                <a:latin typeface="Prompt Bold"/>
              </a:rPr>
              <a:t>DIFFERENT PRIVACY APPLICATION</a:t>
            </a:r>
          </a:p>
        </p:txBody>
      </p:sp>
      <p:grpSp>
        <p:nvGrpSpPr>
          <p:cNvPr id="7" name="Group 7"/>
          <p:cNvGrpSpPr/>
          <p:nvPr/>
        </p:nvGrpSpPr>
        <p:grpSpPr>
          <a:xfrm>
            <a:off x="1028700" y="5723033"/>
            <a:ext cx="6877050" cy="1418335"/>
            <a:chOff x="0" y="0"/>
            <a:chExt cx="9169400" cy="1891114"/>
          </a:xfrm>
        </p:grpSpPr>
        <p:sp>
          <p:nvSpPr>
            <p:cNvPr id="8" name="TextBox 8"/>
            <p:cNvSpPr txBox="1"/>
            <p:nvPr/>
          </p:nvSpPr>
          <p:spPr>
            <a:xfrm>
              <a:off x="0" y="-47625"/>
              <a:ext cx="9169400" cy="1060238"/>
            </a:xfrm>
            <a:prstGeom prst="rect">
              <a:avLst/>
            </a:prstGeom>
          </p:spPr>
          <p:txBody>
            <a:bodyPr lIns="0" tIns="0" rIns="0" bIns="0" rtlCol="0" anchor="t">
              <a:spAutoFit/>
            </a:bodyPr>
            <a:lstStyle/>
            <a:p>
              <a:pPr>
                <a:lnSpc>
                  <a:spcPts val="6500"/>
                </a:lnSpc>
              </a:pPr>
              <a:r>
                <a:rPr lang="en-US" sz="5000">
                  <a:solidFill>
                    <a:srgbClr val="FFFFFF"/>
                  </a:solidFill>
                  <a:latin typeface="Prompt Medium"/>
                </a:rPr>
                <a:t>Hà Lê Hoài Trung</a:t>
              </a:r>
            </a:p>
          </p:txBody>
        </p:sp>
        <p:sp>
          <p:nvSpPr>
            <p:cNvPr id="9" name="TextBox 9"/>
            <p:cNvSpPr txBox="1"/>
            <p:nvPr/>
          </p:nvSpPr>
          <p:spPr>
            <a:xfrm>
              <a:off x="0" y="1243414"/>
              <a:ext cx="8128000" cy="647700"/>
            </a:xfrm>
            <a:prstGeom prst="rect">
              <a:avLst/>
            </a:prstGeom>
          </p:spPr>
          <p:txBody>
            <a:bodyPr lIns="0" tIns="0" rIns="0" bIns="0" rtlCol="0" anchor="t">
              <a:spAutoFit/>
            </a:bodyPr>
            <a:lstStyle/>
            <a:p>
              <a:pPr>
                <a:lnSpc>
                  <a:spcPts val="3900"/>
                </a:lnSpc>
                <a:spcBef>
                  <a:spcPct val="0"/>
                </a:spcBef>
              </a:pPr>
              <a:r>
                <a:rPr lang="en-US" sz="3000">
                  <a:solidFill>
                    <a:srgbClr val="FFFFFF"/>
                  </a:solidFill>
                  <a:latin typeface="Prompt Light"/>
                </a:rPr>
                <a:t>Giảng viên phụ trách</a:t>
              </a:r>
            </a:p>
          </p:txBody>
        </p:sp>
      </p:grpSp>
      <p:sp>
        <p:nvSpPr>
          <p:cNvPr id="10" name="TextBox 10"/>
          <p:cNvSpPr txBox="1"/>
          <p:nvPr/>
        </p:nvSpPr>
        <p:spPr>
          <a:xfrm>
            <a:off x="6655439" y="8863743"/>
            <a:ext cx="4977122" cy="423193"/>
          </a:xfrm>
          <a:prstGeom prst="rect">
            <a:avLst/>
          </a:prstGeom>
        </p:spPr>
        <p:txBody>
          <a:bodyPr lIns="0" tIns="0" rIns="0" bIns="0" rtlCol="0" anchor="t">
            <a:spAutoFit/>
          </a:bodyPr>
          <a:lstStyle/>
          <a:p>
            <a:pPr algn="ctr">
              <a:lnSpc>
                <a:spcPts val="3250"/>
              </a:lnSpc>
            </a:pPr>
            <a:r>
              <a:rPr lang="en-US" sz="2499" dirty="0">
                <a:solidFill>
                  <a:srgbClr val="FFFFFF"/>
                </a:solidFill>
                <a:latin typeface="Prompt Light"/>
              </a:rPr>
              <a:t>Đoàn Thục Quyên -18521320</a:t>
            </a:r>
          </a:p>
        </p:txBody>
      </p:sp>
      <p:sp>
        <p:nvSpPr>
          <p:cNvPr id="11" name="TextBox 11"/>
          <p:cNvSpPr txBox="1"/>
          <p:nvPr/>
        </p:nvSpPr>
        <p:spPr>
          <a:xfrm>
            <a:off x="1028700" y="8701818"/>
            <a:ext cx="4100822" cy="398780"/>
          </a:xfrm>
          <a:prstGeom prst="rect">
            <a:avLst/>
          </a:prstGeom>
        </p:spPr>
        <p:txBody>
          <a:bodyPr lIns="0" tIns="0" rIns="0" bIns="0" rtlCol="0" anchor="t">
            <a:spAutoFit/>
          </a:bodyPr>
          <a:lstStyle/>
          <a:p>
            <a:pPr>
              <a:lnSpc>
                <a:spcPts val="3250"/>
              </a:lnSpc>
            </a:pPr>
            <a:r>
              <a:rPr lang="en-US" sz="2499">
                <a:solidFill>
                  <a:srgbClr val="FFFFFF"/>
                </a:solidFill>
                <a:latin typeface="Prompt Light"/>
              </a:rPr>
              <a:t>Thanh viên: </a:t>
            </a:r>
          </a:p>
        </p:txBody>
      </p:sp>
      <p:sp>
        <p:nvSpPr>
          <p:cNvPr id="12" name="TextBox 12"/>
          <p:cNvSpPr txBox="1"/>
          <p:nvPr/>
        </p:nvSpPr>
        <p:spPr>
          <a:xfrm>
            <a:off x="6324600" y="9563100"/>
            <a:ext cx="4800600" cy="423193"/>
          </a:xfrm>
          <a:prstGeom prst="rect">
            <a:avLst/>
          </a:prstGeom>
        </p:spPr>
        <p:txBody>
          <a:bodyPr wrap="square" lIns="0" tIns="0" rIns="0" bIns="0" rtlCol="0" anchor="t">
            <a:spAutoFit/>
          </a:bodyPr>
          <a:lstStyle/>
          <a:p>
            <a:pPr marL="0" lvl="0" indent="0" algn="r">
              <a:lnSpc>
                <a:spcPts val="3250"/>
              </a:lnSpc>
              <a:spcBef>
                <a:spcPct val="0"/>
              </a:spcBef>
            </a:pPr>
            <a:r>
              <a:rPr lang="en-US" sz="2499" dirty="0">
                <a:solidFill>
                  <a:srgbClr val="FFFFFF"/>
                </a:solidFill>
                <a:latin typeface="Prompt Light"/>
              </a:rPr>
              <a:t>Dương Bảo Nam - 18521118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99085" y="892244"/>
            <a:ext cx="1170891" cy="1370192"/>
          </a:xfrm>
          <a:prstGeom prst="rect">
            <a:avLst/>
          </a:prstGeom>
        </p:spPr>
      </p:pic>
      <p:sp>
        <p:nvSpPr>
          <p:cNvPr id="4" name="TextBox 4"/>
          <p:cNvSpPr txBox="1"/>
          <p:nvPr/>
        </p:nvSpPr>
        <p:spPr>
          <a:xfrm>
            <a:off x="1028700" y="1028700"/>
            <a:ext cx="3675063"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Privacy </a:t>
            </a:r>
          </a:p>
        </p:txBody>
      </p:sp>
      <p:sp>
        <p:nvSpPr>
          <p:cNvPr id="5" name="TextBox 5"/>
          <p:cNvSpPr txBox="1"/>
          <p:nvPr/>
        </p:nvSpPr>
        <p:spPr>
          <a:xfrm>
            <a:off x="1028700" y="3058664"/>
            <a:ext cx="16230600" cy="3527953"/>
          </a:xfrm>
          <a:prstGeom prst="rect">
            <a:avLst/>
          </a:prstGeom>
        </p:spPr>
        <p:txBody>
          <a:bodyPr lIns="0" tIns="0" rIns="0" bIns="0" rtlCol="0" anchor="t">
            <a:spAutoFit/>
          </a:bodyPr>
          <a:lstStyle/>
          <a:p>
            <a:pPr algn="ctr">
              <a:lnSpc>
                <a:spcPts val="5599"/>
              </a:lnSpc>
            </a:pPr>
            <a:r>
              <a:rPr lang="en-US" sz="3999" dirty="0" err="1">
                <a:solidFill>
                  <a:srgbClr val="FFFFFF"/>
                </a:solidFill>
                <a:latin typeface="DejaVu Serif"/>
              </a:rPr>
              <a:t>Dwork</a:t>
            </a:r>
            <a:r>
              <a:rPr lang="en-US" sz="3999" dirty="0">
                <a:solidFill>
                  <a:srgbClr val="FFFFFF"/>
                </a:solidFill>
                <a:latin typeface="DejaVu Serif"/>
              </a:rPr>
              <a:t> [2006] đã </a:t>
            </a:r>
            <a:r>
              <a:rPr lang="en-US" sz="3999" dirty="0" err="1">
                <a:solidFill>
                  <a:srgbClr val="FFFFFF"/>
                </a:solidFill>
                <a:latin typeface="DejaVu Serif"/>
              </a:rPr>
              <a:t>khắc</a:t>
            </a:r>
            <a:r>
              <a:rPr lang="en-US" sz="3999" dirty="0">
                <a:solidFill>
                  <a:srgbClr val="FFFFFF"/>
                </a:solidFill>
                <a:latin typeface="DejaVu Serif"/>
              </a:rPr>
              <a:t> phục vấn </a:t>
            </a:r>
            <a:r>
              <a:rPr lang="en-US" sz="3999" dirty="0" err="1">
                <a:solidFill>
                  <a:srgbClr val="FFFFFF"/>
                </a:solidFill>
                <a:latin typeface="DejaVu Serif"/>
              </a:rPr>
              <a:t>đề</a:t>
            </a:r>
            <a:r>
              <a:rPr lang="en-US" sz="3999" dirty="0">
                <a:solidFill>
                  <a:srgbClr val="FFFFFF"/>
                </a:solidFill>
                <a:latin typeface="DejaVu Serif"/>
              </a:rPr>
              <a:t> này bằng cách đưa ra </a:t>
            </a:r>
            <a:r>
              <a:rPr lang="en-US" sz="3999" dirty="0" err="1">
                <a:solidFill>
                  <a:srgbClr val="FFFFFF"/>
                </a:solidFill>
                <a:latin typeface="DejaVu Serif"/>
              </a:rPr>
              <a:t>một</a:t>
            </a:r>
            <a:r>
              <a:rPr lang="en-US" sz="3999" dirty="0">
                <a:solidFill>
                  <a:srgbClr val="FFFFFF"/>
                </a:solidFill>
                <a:latin typeface="DejaVu Serif"/>
              </a:rPr>
              <a:t> định nghĩa </a:t>
            </a:r>
            <a:r>
              <a:rPr lang="en-US" sz="3999" dirty="0" err="1">
                <a:solidFill>
                  <a:srgbClr val="FFFFFF"/>
                </a:solidFill>
                <a:latin typeface="DejaVu Serif"/>
              </a:rPr>
              <a:t>khác</a:t>
            </a:r>
            <a:r>
              <a:rPr lang="en-US" sz="3999" dirty="0">
                <a:solidFill>
                  <a:srgbClr val="FFFFFF"/>
                </a:solidFill>
                <a:latin typeface="DejaVu Serif"/>
              </a:rPr>
              <a:t> </a:t>
            </a:r>
            <a:r>
              <a:rPr lang="en-US" sz="3999" dirty="0" err="1">
                <a:solidFill>
                  <a:srgbClr val="FFFFFF"/>
                </a:solidFill>
                <a:latin typeface="DejaVu Serif"/>
              </a:rPr>
              <a:t>về</a:t>
            </a:r>
            <a:r>
              <a:rPr lang="en-US" sz="3999" dirty="0">
                <a:solidFill>
                  <a:srgbClr val="FFFFFF"/>
                </a:solidFill>
                <a:latin typeface="DejaVu Serif"/>
              </a:rPr>
              <a:t> </a:t>
            </a:r>
            <a:r>
              <a:rPr lang="en-US" sz="3999" dirty="0" err="1">
                <a:solidFill>
                  <a:srgbClr val="FFFFFF"/>
                </a:solidFill>
                <a:latin typeface="DejaVu Serif"/>
              </a:rPr>
              <a:t>quyền</a:t>
            </a:r>
            <a:r>
              <a:rPr lang="en-US" sz="3999" dirty="0">
                <a:solidFill>
                  <a:srgbClr val="FFFFFF"/>
                </a:solidFill>
                <a:latin typeface="DejaVu Serif"/>
              </a:rPr>
              <a:t> riêng </a:t>
            </a:r>
            <a:r>
              <a:rPr lang="en-US" sz="3999" dirty="0" err="1">
                <a:solidFill>
                  <a:srgbClr val="FFFFFF"/>
                </a:solidFill>
                <a:latin typeface="DejaVu Serif"/>
              </a:rPr>
              <a:t>tư</a:t>
            </a:r>
            <a:r>
              <a:rPr lang="en-US" sz="3999" dirty="0">
                <a:solidFill>
                  <a:srgbClr val="FFFFFF"/>
                </a:solidFill>
                <a:latin typeface="DejaVu Serif"/>
              </a:rPr>
              <a:t>:</a:t>
            </a:r>
          </a:p>
          <a:p>
            <a:pPr algn="ctr">
              <a:lnSpc>
                <a:spcPts val="5599"/>
              </a:lnSpc>
            </a:pPr>
            <a:r>
              <a:rPr lang="en-US" sz="4000" dirty="0">
                <a:solidFill>
                  <a:srgbClr val="FFFFFF"/>
                </a:solidFill>
                <a:latin typeface="Arimo"/>
              </a:rPr>
              <a:t>“If information is learned about someone because they participated in a study, and that information would not be learned if they did not participate, a privacy breach has occurred.”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5600700"/>
          </a:xfrm>
          <a:prstGeom prst="rect">
            <a:avLst/>
          </a:prstGeom>
        </p:spPr>
        <p:txBody>
          <a:bodyPr lIns="0" tIns="0" rIns="0" bIns="0" rtlCol="0" anchor="t">
            <a:spAutoFit/>
          </a:bodyPr>
          <a:lstStyle/>
          <a:p>
            <a:pPr>
              <a:lnSpc>
                <a:spcPts val="5599"/>
              </a:lnSpc>
            </a:pPr>
            <a:r>
              <a:rPr lang="en-US" sz="3999" dirty="0">
                <a:solidFill>
                  <a:srgbClr val="FFFFFF"/>
                </a:solidFill>
                <a:latin typeface="DejaVu Serif"/>
              </a:rPr>
              <a:t>Có </a:t>
            </a:r>
            <a:r>
              <a:rPr lang="en-US" sz="3999" dirty="0" err="1">
                <a:solidFill>
                  <a:srgbClr val="FFFFFF"/>
                </a:solidFill>
                <a:latin typeface="DejaVu Serif"/>
              </a:rPr>
              <a:t>hai</a:t>
            </a:r>
            <a:r>
              <a:rPr lang="en-US" sz="3999" dirty="0">
                <a:solidFill>
                  <a:srgbClr val="FFFFFF"/>
                </a:solidFill>
                <a:latin typeface="DejaVu Serif"/>
              </a:rPr>
              <a:t> </a:t>
            </a:r>
            <a:r>
              <a:rPr lang="en-US" sz="3999" dirty="0" err="1">
                <a:solidFill>
                  <a:srgbClr val="FFFFFF"/>
                </a:solidFill>
                <a:latin typeface="DejaVu Serif"/>
              </a:rPr>
              <a:t>kịch</a:t>
            </a:r>
            <a:r>
              <a:rPr lang="en-US" sz="3999" dirty="0">
                <a:solidFill>
                  <a:srgbClr val="FFFFFF"/>
                </a:solidFill>
                <a:latin typeface="DejaVu Serif"/>
              </a:rPr>
              <a:t> bản:</a:t>
            </a:r>
          </a:p>
          <a:p>
            <a:pPr>
              <a:lnSpc>
                <a:spcPts val="5599"/>
              </a:lnSpc>
            </a:pPr>
            <a:r>
              <a:rPr lang="en-US" sz="3999" dirty="0">
                <a:solidFill>
                  <a:srgbClr val="FFFFFF"/>
                </a:solidFill>
                <a:latin typeface="DejaVu Serif"/>
              </a:rPr>
              <a:t>- Interactive privacy </a:t>
            </a:r>
            <a:r>
              <a:rPr lang="en-US" sz="3999" dirty="0" err="1">
                <a:solidFill>
                  <a:srgbClr val="FFFFFF"/>
                </a:solidFill>
                <a:latin typeface="DejaVu Serif"/>
              </a:rPr>
              <a:t>liên</a:t>
            </a:r>
            <a:r>
              <a:rPr lang="en-US" sz="3999" dirty="0">
                <a:solidFill>
                  <a:srgbClr val="FFFFFF"/>
                </a:solidFill>
                <a:latin typeface="DejaVu Serif"/>
              </a:rPr>
              <a:t> </a:t>
            </a:r>
            <a:r>
              <a:rPr lang="en-US" sz="3999" dirty="0" err="1">
                <a:solidFill>
                  <a:srgbClr val="FFFFFF"/>
                </a:solidFill>
                <a:latin typeface="DejaVu Serif"/>
              </a:rPr>
              <a:t>quan</a:t>
            </a:r>
            <a:r>
              <a:rPr lang="en-US" sz="3999" dirty="0">
                <a:solidFill>
                  <a:srgbClr val="FFFFFF"/>
                </a:solidFill>
                <a:latin typeface="DejaVu Serif"/>
              </a:rPr>
              <a:t> đến </a:t>
            </a:r>
            <a:r>
              <a:rPr lang="en-US" sz="3999" dirty="0" err="1">
                <a:solidFill>
                  <a:srgbClr val="FFFFFF"/>
                </a:solidFill>
                <a:latin typeface="DejaVu Serif"/>
              </a:rPr>
              <a:t>việc</a:t>
            </a:r>
            <a:r>
              <a:rPr lang="en-US" sz="3999" dirty="0">
                <a:solidFill>
                  <a:srgbClr val="FFFFFF"/>
                </a:solidFill>
                <a:latin typeface="DejaVu Serif"/>
              </a:rPr>
              <a:t> nhập </a:t>
            </a:r>
            <a:r>
              <a:rPr lang="en-US" sz="3999" dirty="0" err="1">
                <a:solidFill>
                  <a:srgbClr val="FFFFFF"/>
                </a:solidFill>
                <a:latin typeface="DejaVu Serif"/>
              </a:rPr>
              <a:t>các</a:t>
            </a:r>
            <a:r>
              <a:rPr lang="en-US" sz="3999" dirty="0">
                <a:solidFill>
                  <a:srgbClr val="FFFFFF"/>
                </a:solidFill>
                <a:latin typeface="DejaVu Serif"/>
              </a:rPr>
              <a:t> </a:t>
            </a:r>
            <a:r>
              <a:rPr lang="en-US" sz="3999" dirty="0" err="1">
                <a:solidFill>
                  <a:srgbClr val="FFFFFF"/>
                </a:solidFill>
                <a:latin typeface="DejaVu Serif"/>
              </a:rPr>
              <a:t>truy</a:t>
            </a:r>
            <a:r>
              <a:rPr lang="en-US" sz="3999" dirty="0">
                <a:solidFill>
                  <a:srgbClr val="FFFFFF"/>
                </a:solidFill>
                <a:latin typeface="DejaVu Serif"/>
              </a:rPr>
              <a:t> vấn vào tập dữ liệu thuộc sở hữu </a:t>
            </a:r>
            <a:r>
              <a:rPr lang="en-US" sz="3999" dirty="0" err="1">
                <a:solidFill>
                  <a:srgbClr val="FFFFFF"/>
                </a:solidFill>
                <a:latin typeface="DejaVu Serif"/>
              </a:rPr>
              <a:t>của</a:t>
            </a:r>
            <a:r>
              <a:rPr lang="en-US" sz="3999" dirty="0">
                <a:solidFill>
                  <a:srgbClr val="FFFFFF"/>
                </a:solidFill>
                <a:latin typeface="DejaVu Serif"/>
              </a:rPr>
              <a:t> </a:t>
            </a:r>
            <a:r>
              <a:rPr lang="en-US" sz="3999" dirty="0" err="1">
                <a:solidFill>
                  <a:srgbClr val="FFFFFF"/>
                </a:solidFill>
                <a:latin typeface="DejaVu Serif"/>
              </a:rPr>
              <a:t>người</a:t>
            </a:r>
            <a:r>
              <a:rPr lang="en-US" sz="3999" dirty="0">
                <a:solidFill>
                  <a:srgbClr val="FFFFFF"/>
                </a:solidFill>
                <a:latin typeface="DejaVu Serif"/>
              </a:rPr>
              <a:t> </a:t>
            </a:r>
            <a:r>
              <a:rPr lang="en-US" sz="3999" dirty="0" err="1">
                <a:solidFill>
                  <a:srgbClr val="FFFFFF"/>
                </a:solidFill>
                <a:latin typeface="DejaVu Serif"/>
              </a:rPr>
              <a:t>khác</a:t>
            </a:r>
            <a:r>
              <a:rPr lang="en-US" sz="3999" dirty="0">
                <a:solidFill>
                  <a:srgbClr val="FFFFFF"/>
                </a:solidFill>
                <a:latin typeface="DejaVu Serif"/>
              </a:rPr>
              <a:t> và </a:t>
            </a:r>
            <a:r>
              <a:rPr lang="en-US" sz="3999" dirty="0" err="1">
                <a:solidFill>
                  <a:srgbClr val="FFFFFF"/>
                </a:solidFill>
                <a:latin typeface="DejaVu Serif"/>
              </a:rPr>
              <a:t>nhận</a:t>
            </a:r>
            <a:r>
              <a:rPr lang="en-US" sz="3999" dirty="0">
                <a:solidFill>
                  <a:srgbClr val="FFFFFF"/>
                </a:solidFill>
                <a:latin typeface="DejaVu Serif"/>
              </a:rPr>
              <a:t> </a:t>
            </a:r>
            <a:r>
              <a:rPr lang="en-US" sz="3999" dirty="0" err="1">
                <a:solidFill>
                  <a:srgbClr val="FFFFFF"/>
                </a:solidFill>
                <a:latin typeface="DejaVu Serif"/>
              </a:rPr>
              <a:t>kết</a:t>
            </a:r>
            <a:r>
              <a:rPr lang="en-US" sz="3999" dirty="0">
                <a:solidFill>
                  <a:srgbClr val="FFFFFF"/>
                </a:solidFill>
                <a:latin typeface="DejaVu Serif"/>
              </a:rPr>
              <a:t> quả </a:t>
            </a:r>
            <a:r>
              <a:rPr lang="en-US" sz="3999" dirty="0" err="1">
                <a:solidFill>
                  <a:srgbClr val="FFFFFF"/>
                </a:solidFill>
                <a:latin typeface="DejaVu Serif"/>
              </a:rPr>
              <a:t>ẩn</a:t>
            </a:r>
            <a:r>
              <a:rPr lang="en-US" sz="3999" dirty="0">
                <a:solidFill>
                  <a:srgbClr val="FFFFFF"/>
                </a:solidFill>
                <a:latin typeface="DejaVu Serif"/>
              </a:rPr>
              <a:t> danh; bản </a:t>
            </a:r>
            <a:r>
              <a:rPr lang="en-US" sz="3999" dirty="0" err="1">
                <a:solidFill>
                  <a:srgbClr val="FFFFFF"/>
                </a:solidFill>
                <a:latin typeface="DejaVu Serif"/>
              </a:rPr>
              <a:t>thân</a:t>
            </a:r>
            <a:r>
              <a:rPr lang="en-US" sz="3999" dirty="0">
                <a:solidFill>
                  <a:srgbClr val="FFFFFF"/>
                </a:solidFill>
                <a:latin typeface="DejaVu Serif"/>
              </a:rPr>
              <a:t> dữ liệu </a:t>
            </a:r>
            <a:r>
              <a:rPr lang="en-US" sz="3999" dirty="0" err="1">
                <a:solidFill>
                  <a:srgbClr val="FFFFFF"/>
                </a:solidFill>
                <a:latin typeface="DejaVu Serif"/>
              </a:rPr>
              <a:t>không</a:t>
            </a:r>
            <a:r>
              <a:rPr lang="en-US" sz="3999" dirty="0">
                <a:solidFill>
                  <a:srgbClr val="FFFFFF"/>
                </a:solidFill>
                <a:latin typeface="DejaVu Serif"/>
              </a:rPr>
              <a:t> bao giờ </a:t>
            </a:r>
            <a:r>
              <a:rPr lang="en-US" sz="3999" dirty="0" err="1">
                <a:solidFill>
                  <a:srgbClr val="FFFFFF"/>
                </a:solidFill>
                <a:latin typeface="DejaVu Serif"/>
              </a:rPr>
              <a:t>được</a:t>
            </a:r>
            <a:r>
              <a:rPr lang="en-US" sz="3999" dirty="0">
                <a:solidFill>
                  <a:srgbClr val="FFFFFF"/>
                </a:solidFill>
                <a:latin typeface="DejaVu Serif"/>
              </a:rPr>
              <a:t> </a:t>
            </a:r>
            <a:r>
              <a:rPr lang="en-US" sz="3999" dirty="0" err="1">
                <a:solidFill>
                  <a:srgbClr val="FFFFFF"/>
                </a:solidFill>
                <a:latin typeface="DejaVu Serif"/>
              </a:rPr>
              <a:t>công</a:t>
            </a:r>
            <a:r>
              <a:rPr lang="en-US" sz="3999" dirty="0">
                <a:solidFill>
                  <a:srgbClr val="FFFFFF"/>
                </a:solidFill>
                <a:latin typeface="DejaVu Serif"/>
              </a:rPr>
              <a:t> </a:t>
            </a:r>
            <a:r>
              <a:rPr lang="en-US" sz="3999" dirty="0" err="1">
                <a:solidFill>
                  <a:srgbClr val="FFFFFF"/>
                </a:solidFill>
                <a:latin typeface="DejaVu Serif"/>
              </a:rPr>
              <a:t>khai</a:t>
            </a:r>
            <a:r>
              <a:rPr lang="en-US" sz="3999" dirty="0">
                <a:solidFill>
                  <a:srgbClr val="FFFFFF"/>
                </a:solidFill>
                <a:latin typeface="DejaVu Serif"/>
              </a:rPr>
              <a:t>.</a:t>
            </a:r>
          </a:p>
          <a:p>
            <a:pPr>
              <a:lnSpc>
                <a:spcPts val="5599"/>
              </a:lnSpc>
            </a:pPr>
            <a:r>
              <a:rPr lang="en-US" sz="4000" dirty="0">
                <a:solidFill>
                  <a:srgbClr val="FFFFFF"/>
                </a:solidFill>
                <a:latin typeface="Arimo"/>
              </a:rPr>
              <a:t>- Non-interactive privacy </a:t>
            </a:r>
            <a:r>
              <a:rPr lang="en-US" sz="4000" dirty="0" err="1">
                <a:solidFill>
                  <a:srgbClr val="FFFFFF"/>
                </a:solidFill>
                <a:latin typeface="Arimo"/>
              </a:rPr>
              <a:t>là</a:t>
            </a:r>
            <a:r>
              <a:rPr lang="en-US" sz="4000" dirty="0">
                <a:solidFill>
                  <a:srgbClr val="FFFFFF"/>
                </a:solidFill>
                <a:latin typeface="Arimo"/>
              </a:rPr>
              <a:t> nơi chủ sở hữu dữ liệu áp </a:t>
            </a:r>
            <a:r>
              <a:rPr lang="en-US" sz="4000" dirty="0" err="1">
                <a:solidFill>
                  <a:srgbClr val="FFFFFF"/>
                </a:solidFill>
                <a:latin typeface="Arimo"/>
              </a:rPr>
              <a:t>dụng</a:t>
            </a:r>
            <a:r>
              <a:rPr lang="en-US" sz="4000" dirty="0">
                <a:solidFill>
                  <a:srgbClr val="FFFFFF"/>
                </a:solidFill>
                <a:latin typeface="Arimo"/>
              </a:rPr>
              <a:t> quy </a:t>
            </a:r>
            <a:r>
              <a:rPr lang="en-US" sz="4000" dirty="0" err="1">
                <a:solidFill>
                  <a:srgbClr val="FFFFFF"/>
                </a:solidFill>
                <a:latin typeface="Arimo"/>
              </a:rPr>
              <a:t>trình</a:t>
            </a:r>
            <a:r>
              <a:rPr lang="en-US" sz="4000" dirty="0">
                <a:solidFill>
                  <a:srgbClr val="FFFFFF"/>
                </a:solidFill>
                <a:latin typeface="Arimo"/>
              </a:rPr>
              <a:t> </a:t>
            </a:r>
            <a:r>
              <a:rPr lang="en-US" sz="4000" dirty="0" err="1">
                <a:solidFill>
                  <a:srgbClr val="FFFFFF"/>
                </a:solidFill>
                <a:latin typeface="Arimo"/>
              </a:rPr>
              <a:t>ẩn</a:t>
            </a:r>
            <a:r>
              <a:rPr lang="en-US" sz="4000" dirty="0">
                <a:solidFill>
                  <a:srgbClr val="FFFFFF"/>
                </a:solidFill>
                <a:latin typeface="Arimo"/>
              </a:rPr>
              <a:t> danh </a:t>
            </a:r>
            <a:r>
              <a:rPr lang="en-US" sz="4000" dirty="0" err="1">
                <a:solidFill>
                  <a:srgbClr val="FFFFFF"/>
                </a:solidFill>
                <a:latin typeface="Arimo"/>
              </a:rPr>
              <a:t>cho</a:t>
            </a:r>
            <a:r>
              <a:rPr lang="en-US" sz="4000" dirty="0">
                <a:solidFill>
                  <a:srgbClr val="FFFFFF"/>
                </a:solidFill>
                <a:latin typeface="Arimo"/>
              </a:rPr>
              <a:t> dữ liệu, </a:t>
            </a:r>
            <a:r>
              <a:rPr lang="en-US" sz="4000" dirty="0" err="1">
                <a:solidFill>
                  <a:srgbClr val="FFFFFF"/>
                </a:solidFill>
                <a:latin typeface="Arimo"/>
              </a:rPr>
              <a:t>sau</a:t>
            </a:r>
            <a:r>
              <a:rPr lang="en-US" sz="4000" dirty="0">
                <a:solidFill>
                  <a:srgbClr val="FFFFFF"/>
                </a:solidFill>
                <a:latin typeface="Arimo"/>
              </a:rPr>
              <a:t> </a:t>
            </a:r>
            <a:r>
              <a:rPr lang="en-US" sz="4000" dirty="0" err="1">
                <a:solidFill>
                  <a:srgbClr val="FFFFFF"/>
                </a:solidFill>
                <a:latin typeface="Arimo"/>
              </a:rPr>
              <a:t>đó</a:t>
            </a:r>
            <a:r>
              <a:rPr lang="en-US" sz="4000" dirty="0">
                <a:solidFill>
                  <a:srgbClr val="FFFFFF"/>
                </a:solidFill>
                <a:latin typeface="Arimo"/>
              </a:rPr>
              <a:t> </a:t>
            </a:r>
            <a:r>
              <a:rPr lang="en-US" sz="4000" dirty="0" err="1">
                <a:solidFill>
                  <a:srgbClr val="FFFFFF"/>
                </a:solidFill>
                <a:latin typeface="Arimo"/>
              </a:rPr>
              <a:t>phát</a:t>
            </a:r>
            <a:r>
              <a:rPr lang="en-US" sz="4000" dirty="0">
                <a:solidFill>
                  <a:srgbClr val="FFFFFF"/>
                </a:solidFill>
                <a:latin typeface="Arimo"/>
              </a:rPr>
              <a:t> </a:t>
            </a:r>
            <a:r>
              <a:rPr lang="en-US" sz="4000" dirty="0" err="1">
                <a:solidFill>
                  <a:srgbClr val="FFFFFF"/>
                </a:solidFill>
                <a:latin typeface="Arimo"/>
              </a:rPr>
              <a:t>hành</a:t>
            </a:r>
            <a:r>
              <a:rPr lang="en-US" sz="4000" dirty="0">
                <a:solidFill>
                  <a:srgbClr val="FFFFFF"/>
                </a:solidFill>
                <a:latin typeface="Arimo"/>
              </a:rPr>
              <a:t> </a:t>
            </a:r>
            <a:r>
              <a:rPr lang="en-US" sz="4000" dirty="0" err="1">
                <a:solidFill>
                  <a:srgbClr val="FFFFFF"/>
                </a:solidFill>
                <a:latin typeface="Arimo"/>
              </a:rPr>
              <a:t>phiên</a:t>
            </a:r>
            <a:r>
              <a:rPr lang="en-US" sz="4000" dirty="0">
                <a:solidFill>
                  <a:srgbClr val="FFFFFF"/>
                </a:solidFill>
                <a:latin typeface="Arimo"/>
              </a:rPr>
              <a:t> bản </a:t>
            </a:r>
            <a:r>
              <a:rPr lang="en-US" sz="4000" dirty="0" err="1">
                <a:solidFill>
                  <a:srgbClr val="FFFFFF"/>
                </a:solidFill>
                <a:latin typeface="Arimo"/>
              </a:rPr>
              <a:t>ẩn</a:t>
            </a:r>
            <a:r>
              <a:rPr lang="en-US" sz="4000" dirty="0">
                <a:solidFill>
                  <a:srgbClr val="FFFFFF"/>
                </a:solidFill>
                <a:latin typeface="Arimo"/>
              </a:rPr>
              <a:t> danh </a:t>
            </a:r>
            <a:r>
              <a:rPr lang="en-US" sz="4000" dirty="0" err="1">
                <a:solidFill>
                  <a:srgbClr val="FFFFFF"/>
                </a:solidFill>
                <a:latin typeface="Arimo"/>
              </a:rPr>
              <a:t>cho</a:t>
            </a:r>
            <a:r>
              <a:rPr lang="en-US" sz="4000" dirty="0">
                <a:solidFill>
                  <a:srgbClr val="FFFFFF"/>
                </a:solidFill>
                <a:latin typeface="Arimo"/>
              </a:rPr>
              <a:t> </a:t>
            </a:r>
            <a:r>
              <a:rPr lang="en-US" sz="4000" dirty="0" err="1">
                <a:solidFill>
                  <a:srgbClr val="FFFFFF"/>
                </a:solidFill>
                <a:latin typeface="Arimo"/>
              </a:rPr>
              <a:t>công</a:t>
            </a:r>
            <a:r>
              <a:rPr lang="en-US" sz="4000" dirty="0">
                <a:solidFill>
                  <a:srgbClr val="FFFFFF"/>
                </a:solidFill>
                <a:latin typeface="Arimo"/>
              </a:rPr>
              <a:t> </a:t>
            </a:r>
            <a:r>
              <a:rPr lang="en-US" sz="4000" dirty="0" err="1">
                <a:solidFill>
                  <a:srgbClr val="FFFFFF"/>
                </a:solidFill>
                <a:latin typeface="Arimo"/>
              </a:rPr>
              <a:t>chúng</a:t>
            </a:r>
            <a:r>
              <a:rPr lang="en-US" sz="4000" dirty="0">
                <a:solidFill>
                  <a:srgbClr val="FFFFFF"/>
                </a:solidFill>
                <a:latin typeface="Arimo"/>
              </a:rPr>
              <a:t>.</a:t>
            </a:r>
          </a:p>
          <a:p>
            <a:pPr>
              <a:lnSpc>
                <a:spcPts val="5599"/>
              </a:lnSpc>
            </a:pPr>
            <a:endParaRPr lang="en-US" sz="1200" dirty="0">
              <a:solidFill>
                <a:srgbClr val="FFFFFF"/>
              </a:solidFill>
              <a:latin typeface="Arimo"/>
            </a:endParaRPr>
          </a:p>
          <a:p>
            <a:pPr>
              <a:lnSpc>
                <a:spcPts val="5599"/>
              </a:lnSpc>
            </a:pPr>
            <a:endParaRPr lang="en-US" sz="1200" dirty="0">
              <a:solidFill>
                <a:srgbClr val="FFFFFF"/>
              </a:solidFill>
              <a:latin typeface="Arimo"/>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51306" y="891292"/>
            <a:ext cx="1170891" cy="1370192"/>
          </a:xfrm>
          <a:prstGeom prst="rect">
            <a:avLst/>
          </a:prstGeom>
        </p:spPr>
      </p:pic>
      <p:sp>
        <p:nvSpPr>
          <p:cNvPr id="5" name="TextBox 5"/>
          <p:cNvSpPr txBox="1"/>
          <p:nvPr/>
        </p:nvSpPr>
        <p:spPr>
          <a:xfrm>
            <a:off x="1028700" y="1028700"/>
            <a:ext cx="12208052"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Accessing Private Data</a:t>
            </a:r>
            <a:r>
              <a:rPr lang="en-US" sz="1200" spc="12">
                <a:solidFill>
                  <a:srgbClr val="FFFFFF"/>
                </a:solidFill>
                <a:latin typeface="Arimo"/>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3498850"/>
          </a:xfrm>
          <a:prstGeom prst="rect">
            <a:avLst/>
          </a:prstGeom>
        </p:spPr>
        <p:txBody>
          <a:bodyPr lIns="0" tIns="0" rIns="0" bIns="0" rtlCol="0" anchor="t">
            <a:spAutoFit/>
          </a:bodyPr>
          <a:lstStyle/>
          <a:p>
            <a:pPr>
              <a:lnSpc>
                <a:spcPts val="5599"/>
              </a:lnSpc>
            </a:pPr>
            <a:r>
              <a:rPr lang="en-US" sz="3999">
                <a:solidFill>
                  <a:srgbClr val="FFFFFF"/>
                </a:solidFill>
                <a:latin typeface="DejaVu Serif"/>
              </a:rPr>
              <a:t>Theo báo cáo cách đây không lâu của Apple, mặt vừa khóc vừa cười và trái tim là 2 biểu tượng cảm xúc emojis được dùng nhiều nhất. Vậy làm sao họ biết được thông tin thống kê này? Có phải họ đã theo dõi những gì mà người dùng chat?</a:t>
            </a:r>
          </a:p>
          <a:p>
            <a:pPr>
              <a:lnSpc>
                <a:spcPts val="5599"/>
              </a:lnSpc>
            </a:pPr>
            <a:endParaRPr lang="en-US" sz="3999">
              <a:solidFill>
                <a:srgbClr val="FFFFFF"/>
              </a:solidFill>
              <a:latin typeface="DejaVu Serif"/>
            </a:endParaRP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073704" y="891292"/>
            <a:ext cx="1170891" cy="1370192"/>
          </a:xfrm>
          <a:prstGeom prst="rect">
            <a:avLst/>
          </a:prstGeom>
        </p:spPr>
      </p:pic>
      <p:sp>
        <p:nvSpPr>
          <p:cNvPr id="5" name="TextBox 5"/>
          <p:cNvSpPr txBox="1"/>
          <p:nvPr/>
        </p:nvSpPr>
        <p:spPr>
          <a:xfrm>
            <a:off x="1028700" y="1028700"/>
            <a:ext cx="12208052"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Differential Privacy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2794000"/>
          </a:xfrm>
          <a:prstGeom prst="rect">
            <a:avLst/>
          </a:prstGeom>
        </p:spPr>
        <p:txBody>
          <a:bodyPr lIns="0" tIns="0" rIns="0" bIns="0" rtlCol="0" anchor="t">
            <a:spAutoFit/>
          </a:bodyPr>
          <a:lstStyle/>
          <a:p>
            <a:pPr>
              <a:lnSpc>
                <a:spcPts val="5599"/>
              </a:lnSpc>
            </a:pPr>
            <a:r>
              <a:rPr lang="en-US" sz="3999">
                <a:solidFill>
                  <a:srgbClr val="FFFFFF"/>
                </a:solidFill>
                <a:latin typeface="DejaVu Serif"/>
              </a:rPr>
              <a:t>Họ đã dùng một kỹ thuật phân tích big data thông minh, Apple vừa có thể thu được số liệu hữu ích, vừa có thể đảm bảo quyền riêng tư của từng người dùng</a:t>
            </a:r>
          </a:p>
          <a:p>
            <a:pPr>
              <a:lnSpc>
                <a:spcPts val="5599"/>
              </a:lnSpc>
            </a:pPr>
            <a:endParaRPr lang="en-US" sz="3999">
              <a:solidFill>
                <a:srgbClr val="FFFFFF"/>
              </a:solidFill>
              <a:latin typeface="DejaVu Serif"/>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73704" y="891292"/>
            <a:ext cx="1170891" cy="1370192"/>
          </a:xfrm>
          <a:prstGeom prst="rect">
            <a:avLst/>
          </a:prstGeom>
        </p:spPr>
      </p:pic>
      <p:sp>
        <p:nvSpPr>
          <p:cNvPr id="5" name="TextBox 5"/>
          <p:cNvSpPr txBox="1"/>
          <p:nvPr/>
        </p:nvSpPr>
        <p:spPr>
          <a:xfrm>
            <a:off x="1028700" y="1028700"/>
            <a:ext cx="12208052"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Differential Privacy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5613400"/>
          </a:xfrm>
          <a:prstGeom prst="rect">
            <a:avLst/>
          </a:prstGeom>
        </p:spPr>
        <p:txBody>
          <a:bodyPr lIns="0" tIns="0" rIns="0" bIns="0" rtlCol="0" anchor="t">
            <a:spAutoFit/>
          </a:bodyPr>
          <a:lstStyle/>
          <a:p>
            <a:pPr>
              <a:lnSpc>
                <a:spcPts val="5599"/>
              </a:lnSpc>
            </a:pPr>
            <a:r>
              <a:rPr lang="en-US" sz="3999">
                <a:solidFill>
                  <a:srgbClr val="FFFFFF"/>
                </a:solidFill>
                <a:latin typeface="DejaVu Serif"/>
              </a:rPr>
              <a:t>Chi tiết hơn, họ đã dùng một kỹ thuật đó là Differential Privacy. Họ đã thêm một số thông tin gây nhiễu để làm dữ liệu trên chiếc điện thoại của người dùng không có ý nghĩa, vô tác dụng. Nhưng sau đó, những dữ liệu bị gây nhiễu này sẽ được kết hợp với dữ liệu gây nhiễu của người khác, từ đó Apple vẫn có thể hiểu được dữ liệu họ muốn lấy nhưng không hề đọc thông tin của từng cá nhân người dùng.</a:t>
            </a:r>
          </a:p>
          <a:p>
            <a:pPr>
              <a:lnSpc>
                <a:spcPts val="5599"/>
              </a:lnSpc>
            </a:pPr>
            <a:endParaRPr lang="en-US" sz="3999">
              <a:solidFill>
                <a:srgbClr val="FFFFFF"/>
              </a:solidFill>
              <a:latin typeface="DejaVu Serif"/>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73704" y="891292"/>
            <a:ext cx="1170891" cy="1370192"/>
          </a:xfrm>
          <a:prstGeom prst="rect">
            <a:avLst/>
          </a:prstGeom>
        </p:spPr>
      </p:pic>
      <p:sp>
        <p:nvSpPr>
          <p:cNvPr id="5" name="TextBox 5"/>
          <p:cNvSpPr txBox="1"/>
          <p:nvPr/>
        </p:nvSpPr>
        <p:spPr>
          <a:xfrm>
            <a:off x="1028700" y="1028700"/>
            <a:ext cx="12208052"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Differential Privacy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5613400"/>
          </a:xfrm>
          <a:prstGeom prst="rect">
            <a:avLst/>
          </a:prstGeom>
        </p:spPr>
        <p:txBody>
          <a:bodyPr lIns="0" tIns="0" rIns="0" bIns="0" rtlCol="0" anchor="t">
            <a:spAutoFit/>
          </a:bodyPr>
          <a:lstStyle/>
          <a:p>
            <a:pPr>
              <a:lnSpc>
                <a:spcPts val="5599"/>
              </a:lnSpc>
            </a:pPr>
            <a:r>
              <a:rPr lang="en-US" sz="3999">
                <a:solidFill>
                  <a:srgbClr val="FFFFFF"/>
                </a:solidFill>
                <a:latin typeface="DejaVu Serif"/>
              </a:rPr>
              <a:t>Định nghĩa:</a:t>
            </a:r>
          </a:p>
          <a:p>
            <a:pPr>
              <a:lnSpc>
                <a:spcPts val="5599"/>
              </a:lnSpc>
            </a:pPr>
            <a:r>
              <a:rPr lang="en-US" sz="3999">
                <a:solidFill>
                  <a:srgbClr val="FFFFFF"/>
                </a:solidFill>
                <a:latin typeface="DejaVu Serif"/>
              </a:rPr>
              <a:t>-       Differential Privacy là một kỹ thuật toán học bổ sung một lượng ngẫu nhiên có kiểm soát vào tập dữ liệu để ngăn bất kỳ ai lấy thông tin về các cá nhân trong tập dữ liệu. Tính ngẫu nhiên được thêm vào được kiểm soát. Do đó, tập dữ liệu kết quả vẫn đủ chính xác để tạo ra thông tin chi tiết tổng hợp trong khi vẫn duy trì quyền riêng tư của từng người tham gia.</a:t>
            </a:r>
          </a:p>
          <a:p>
            <a:pPr>
              <a:lnSpc>
                <a:spcPts val="5599"/>
              </a:lnSpc>
            </a:pPr>
            <a:endParaRPr lang="en-US" sz="3999">
              <a:solidFill>
                <a:srgbClr val="FFFFFF"/>
              </a:solidFill>
              <a:latin typeface="DejaVu Serif"/>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73704" y="891292"/>
            <a:ext cx="1170891" cy="1370192"/>
          </a:xfrm>
          <a:prstGeom prst="rect">
            <a:avLst/>
          </a:prstGeom>
        </p:spPr>
      </p:pic>
      <p:sp>
        <p:nvSpPr>
          <p:cNvPr id="5" name="TextBox 5"/>
          <p:cNvSpPr txBox="1"/>
          <p:nvPr/>
        </p:nvSpPr>
        <p:spPr>
          <a:xfrm>
            <a:off x="1028700" y="1028700"/>
            <a:ext cx="12208052"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Differential Privacy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7023100"/>
          </a:xfrm>
          <a:prstGeom prst="rect">
            <a:avLst/>
          </a:prstGeom>
        </p:spPr>
        <p:txBody>
          <a:bodyPr lIns="0" tIns="0" rIns="0" bIns="0" rtlCol="0" anchor="t">
            <a:spAutoFit/>
          </a:bodyPr>
          <a:lstStyle/>
          <a:p>
            <a:pPr>
              <a:lnSpc>
                <a:spcPts val="5599"/>
              </a:lnSpc>
            </a:pPr>
            <a:r>
              <a:rPr lang="en-US" sz="3999">
                <a:solidFill>
                  <a:srgbClr val="FFFFFF"/>
                </a:solidFill>
                <a:latin typeface="DejaVu Serif"/>
              </a:rPr>
              <a:t>Differential Privacy sẽ bảo vệ bạn khỏi việc bị lộ bất cứ thông tin cá nhân gì, không chỉ tấn công liên quan đến việc định danh bạn trong một database ẩn danh. Phương pháp này chống lại được linkage attack và các tấn công khác. Ngoài ra, nó cho bạn biết được bạn bị mất cụ thể bao nhiêu riêng tư với phương pháp này, và có cơ chế bảo vệ bạn trong trường hợp kẻ tấn công sử dụng nhiều query để gộp lại. Cuối cùng, các thông tin được lấy ra từ database sẽ vẫn được ẩn danh cho dù kẻ tấn công có xử lý data pro đi thế nào chăng nữa.</a:t>
            </a:r>
          </a:p>
          <a:p>
            <a:pPr>
              <a:lnSpc>
                <a:spcPts val="5599"/>
              </a:lnSpc>
            </a:pPr>
            <a:endParaRPr lang="en-US" sz="3999">
              <a:solidFill>
                <a:srgbClr val="FFFFFF"/>
              </a:solidFill>
              <a:latin typeface="DejaVu Serif"/>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73704" y="891292"/>
            <a:ext cx="1170891" cy="1370192"/>
          </a:xfrm>
          <a:prstGeom prst="rect">
            <a:avLst/>
          </a:prstGeom>
        </p:spPr>
      </p:pic>
      <p:sp>
        <p:nvSpPr>
          <p:cNvPr id="5" name="TextBox 5"/>
          <p:cNvSpPr txBox="1"/>
          <p:nvPr/>
        </p:nvSpPr>
        <p:spPr>
          <a:xfrm>
            <a:off x="1028700" y="1028700"/>
            <a:ext cx="12208052"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Differential Privacy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5613400"/>
          </a:xfrm>
          <a:prstGeom prst="rect">
            <a:avLst/>
          </a:prstGeom>
        </p:spPr>
        <p:txBody>
          <a:bodyPr lIns="0" tIns="0" rIns="0" bIns="0" rtlCol="0" anchor="t">
            <a:spAutoFit/>
          </a:bodyPr>
          <a:lstStyle/>
          <a:p>
            <a:pPr>
              <a:lnSpc>
                <a:spcPts val="5599"/>
              </a:lnSpc>
            </a:pPr>
            <a:r>
              <a:rPr lang="en-US" sz="3999">
                <a:solidFill>
                  <a:srgbClr val="FFFFFF"/>
                </a:solidFill>
                <a:latin typeface="DejaVu Serif"/>
              </a:rPr>
              <a:t>Differential Privacy có thể được chia làm 2 loại là Global Differential Privacy và Local Differential Privacy. Trong Local Differential Privacy, độ nhiễu được thêm vào dữ liệu riêng lẻ trước khi nó được đưa vào cơ sở dữ liệu. Trong Global Differential Privacy, độ nhiễu được thêm vào dữ liệu thô sau khi nó được thu thập từ nhiều người dùng.</a:t>
            </a: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73704" y="891292"/>
            <a:ext cx="1170891" cy="1370192"/>
          </a:xfrm>
          <a:prstGeom prst="rect">
            <a:avLst/>
          </a:prstGeom>
        </p:spPr>
      </p:pic>
      <p:sp>
        <p:nvSpPr>
          <p:cNvPr id="5" name="TextBox 5"/>
          <p:cNvSpPr txBox="1"/>
          <p:nvPr/>
        </p:nvSpPr>
        <p:spPr>
          <a:xfrm>
            <a:off x="1028700" y="1028700"/>
            <a:ext cx="12208052"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Differential Privacy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73704" y="891292"/>
            <a:ext cx="1170891" cy="1370192"/>
          </a:xfrm>
          <a:prstGeom prst="rect">
            <a:avLst/>
          </a:prstGeom>
        </p:spPr>
      </p:pic>
      <p:pic>
        <p:nvPicPr>
          <p:cNvPr id="4" name="Picture 4"/>
          <p:cNvPicPr>
            <a:picLocks noChangeAspect="1"/>
          </p:cNvPicPr>
          <p:nvPr/>
        </p:nvPicPr>
        <p:blipFill>
          <a:blip r:embed="rId5"/>
          <a:srcRect/>
          <a:stretch>
            <a:fillRect/>
          </a:stretch>
        </p:blipFill>
        <p:spPr>
          <a:xfrm>
            <a:off x="2601885" y="2622999"/>
            <a:ext cx="13084230" cy="6795622"/>
          </a:xfrm>
          <a:prstGeom prst="rect">
            <a:avLst/>
          </a:prstGeom>
        </p:spPr>
      </p:pic>
      <p:sp>
        <p:nvSpPr>
          <p:cNvPr id="5" name="TextBox 5"/>
          <p:cNvSpPr txBox="1"/>
          <p:nvPr/>
        </p:nvSpPr>
        <p:spPr>
          <a:xfrm>
            <a:off x="1028700" y="1028700"/>
            <a:ext cx="12208052"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Differential Privacy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54742">
            <a:off x="-13000980" y="155734"/>
            <a:ext cx="26398651" cy="19487005"/>
          </a:xfrm>
          <a:prstGeom prst="rect">
            <a:avLst/>
          </a:prstGeom>
        </p:spPr>
      </p:pic>
      <p:grpSp>
        <p:nvGrpSpPr>
          <p:cNvPr id="3" name="Group 3"/>
          <p:cNvGrpSpPr>
            <a:grpSpLocks noChangeAspect="1"/>
          </p:cNvGrpSpPr>
          <p:nvPr/>
        </p:nvGrpSpPr>
        <p:grpSpPr>
          <a:xfrm>
            <a:off x="10311895" y="1111875"/>
            <a:ext cx="5352986" cy="7417791"/>
            <a:chOff x="0" y="0"/>
            <a:chExt cx="4734560" cy="6560820"/>
          </a:xfrm>
        </p:grpSpPr>
        <p:sp>
          <p:nvSpPr>
            <p:cNvPr id="4" name="Freeform 4"/>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id="5" name="Freeform 5"/>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id="6" name="Freeform 6"/>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57734" r="-57734"/>
              </a:stretch>
            </a:blipFill>
          </p:spPr>
        </p:sp>
        <p:sp>
          <p:nvSpPr>
            <p:cNvPr id="7" name="Freeform 7"/>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id="8" name="Freeform 8"/>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id="9" name="Freeform 9"/>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id="10" name="Freeform 10"/>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id="11" name="Freeform 11"/>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id="12" name="Freeform 12"/>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3" name="Freeform 13"/>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4" name="Freeform 14"/>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grpSp>
        <p:nvGrpSpPr>
          <p:cNvPr id="15" name="Group 15"/>
          <p:cNvGrpSpPr>
            <a:grpSpLocks noChangeAspect="1"/>
          </p:cNvGrpSpPr>
          <p:nvPr/>
        </p:nvGrpSpPr>
        <p:grpSpPr>
          <a:xfrm>
            <a:off x="14059606" y="3517275"/>
            <a:ext cx="2859418" cy="5657850"/>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69116" r="-169116"/>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65656"/>
            </a:solidFill>
          </p:spPr>
        </p:sp>
      </p:grpSp>
      <p:grpSp>
        <p:nvGrpSpPr>
          <p:cNvPr id="25" name="Group 25"/>
          <p:cNvGrpSpPr/>
          <p:nvPr/>
        </p:nvGrpSpPr>
        <p:grpSpPr>
          <a:xfrm>
            <a:off x="1476935" y="1492875"/>
            <a:ext cx="8115300" cy="5142016"/>
            <a:chOff x="0" y="0"/>
            <a:chExt cx="10820400" cy="6856021"/>
          </a:xfrm>
        </p:grpSpPr>
        <p:sp>
          <p:nvSpPr>
            <p:cNvPr id="26" name="TextBox 26"/>
            <p:cNvSpPr txBox="1"/>
            <p:nvPr/>
          </p:nvSpPr>
          <p:spPr>
            <a:xfrm>
              <a:off x="0" y="-47625"/>
              <a:ext cx="8989547" cy="106785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Chương 1:</a:t>
              </a:r>
            </a:p>
          </p:txBody>
        </p:sp>
        <p:sp>
          <p:nvSpPr>
            <p:cNvPr id="27" name="TextBox 27"/>
            <p:cNvSpPr txBox="1"/>
            <p:nvPr/>
          </p:nvSpPr>
          <p:spPr>
            <a:xfrm>
              <a:off x="0" y="1360096"/>
              <a:ext cx="10820400" cy="54959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Prompt Bold"/>
                </a:rPr>
                <a:t>Local Differential Privacy</a:t>
              </a:r>
              <a:r>
                <a:rPr lang="en-US" sz="1200">
                  <a:solidFill>
                    <a:srgbClr val="FFFFFF"/>
                  </a:solidFill>
                  <a:latin typeface="Arimo"/>
                </a:rPr>
                <a:t> </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54742">
            <a:off x="-13000980" y="155734"/>
            <a:ext cx="26398651" cy="19487005"/>
          </a:xfrm>
          <a:prstGeom prst="rect">
            <a:avLst/>
          </a:prstGeom>
        </p:spPr>
      </p:pic>
      <p:grpSp>
        <p:nvGrpSpPr>
          <p:cNvPr id="3" name="Group 3"/>
          <p:cNvGrpSpPr/>
          <p:nvPr/>
        </p:nvGrpSpPr>
        <p:grpSpPr>
          <a:xfrm>
            <a:off x="2661971" y="3667605"/>
            <a:ext cx="13309192" cy="3254351"/>
            <a:chOff x="0" y="0"/>
            <a:chExt cx="17745589" cy="4339135"/>
          </a:xfrm>
        </p:grpSpPr>
        <p:sp>
          <p:nvSpPr>
            <p:cNvPr id="4" name="TextBox 4"/>
            <p:cNvSpPr txBox="1"/>
            <p:nvPr/>
          </p:nvSpPr>
          <p:spPr>
            <a:xfrm>
              <a:off x="0" y="-47625"/>
              <a:ext cx="14742968" cy="106023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Chương 1:</a:t>
              </a:r>
            </a:p>
          </p:txBody>
        </p:sp>
        <p:sp>
          <p:nvSpPr>
            <p:cNvPr id="5" name="TextBox 5"/>
            <p:cNvSpPr txBox="1"/>
            <p:nvPr/>
          </p:nvSpPr>
          <p:spPr>
            <a:xfrm>
              <a:off x="0" y="1352476"/>
              <a:ext cx="17745589" cy="18383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Prompt Bold"/>
                </a:rPr>
                <a:t>DIFFERENTIAL PRIVACY</a:t>
              </a:r>
            </a:p>
          </p:txBody>
        </p:sp>
        <p:sp>
          <p:nvSpPr>
            <p:cNvPr id="6" name="TextBox 6"/>
            <p:cNvSpPr txBox="1"/>
            <p:nvPr/>
          </p:nvSpPr>
          <p:spPr>
            <a:xfrm>
              <a:off x="0" y="3691435"/>
              <a:ext cx="10997266" cy="647700"/>
            </a:xfrm>
            <a:prstGeom prst="rect">
              <a:avLst/>
            </a:prstGeom>
          </p:spPr>
          <p:txBody>
            <a:bodyPr lIns="0" tIns="0" rIns="0" bIns="0" rtlCol="0" anchor="t">
              <a:spAutoFit/>
            </a:bodyPr>
            <a:lstStyle/>
            <a:p>
              <a:pPr>
                <a:lnSpc>
                  <a:spcPts val="3900"/>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9137650"/>
          </a:xfrm>
          <a:prstGeom prst="rect">
            <a:avLst/>
          </a:prstGeom>
        </p:spPr>
        <p:txBody>
          <a:bodyPr lIns="0" tIns="0" rIns="0" bIns="0" rtlCol="0" anchor="t">
            <a:spAutoFit/>
          </a:bodyPr>
          <a:lstStyle/>
          <a:p>
            <a:pPr>
              <a:lnSpc>
                <a:spcPts val="5599"/>
              </a:lnSpc>
            </a:pPr>
            <a:r>
              <a:rPr lang="en-US" sz="3999">
                <a:solidFill>
                  <a:srgbClr val="FFFFFF"/>
                </a:solidFill>
                <a:latin typeface="DejaVu Serif"/>
              </a:rPr>
              <a:t>Cách hoạt động:</a:t>
            </a:r>
          </a:p>
          <a:p>
            <a:pPr>
              <a:lnSpc>
                <a:spcPts val="5599"/>
              </a:lnSpc>
            </a:pPr>
            <a:r>
              <a:rPr lang="en-US" sz="3999">
                <a:solidFill>
                  <a:srgbClr val="FFFFFF"/>
                </a:solidFill>
                <a:latin typeface="DejaVu Serif"/>
              </a:rPr>
              <a:t>-      LDP (Local Differential Privacy) đưa ra tham số bị mất quyền riêng tư, thường được ký hiệu là epsilon (ε), vào tập dữ liệu. ε sẽ kiểm soát mức độ nhiễu hoặc độ ngẫu nhiên được thêm vào tập dữ liệu thô.</a:t>
            </a:r>
          </a:p>
          <a:p>
            <a:pPr>
              <a:lnSpc>
                <a:spcPts val="5599"/>
              </a:lnSpc>
            </a:pPr>
            <a:r>
              <a:rPr lang="en-US" sz="3999">
                <a:solidFill>
                  <a:srgbClr val="FFFFFF"/>
                </a:solidFill>
                <a:latin typeface="DejaVu Serif"/>
              </a:rPr>
              <a:t>-      LDP (Local Differential Privacy) là một kỹ thuật bảo vệ quyền riêng tư hiện đại cho phép thực hiện phân tích dữ liệu lớn (ví dụ: ước tính thống kê, học thống kê và khai thác dữ liệu) đồng thời đảm bảo quyền riêng tư của từng người tham gia.</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35882" y="891292"/>
            <a:ext cx="1170891" cy="1370192"/>
          </a:xfrm>
          <a:prstGeom prst="rect">
            <a:avLst/>
          </a:prstGeom>
        </p:spPr>
      </p:pic>
      <p:sp>
        <p:nvSpPr>
          <p:cNvPr id="5" name="TextBox 5"/>
          <p:cNvSpPr txBox="1"/>
          <p:nvPr/>
        </p:nvSpPr>
        <p:spPr>
          <a:xfrm>
            <a:off x="1028700" y="1028700"/>
            <a:ext cx="12052328"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Local Differential Privacy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6318250"/>
          </a:xfrm>
          <a:prstGeom prst="rect">
            <a:avLst/>
          </a:prstGeom>
        </p:spPr>
        <p:txBody>
          <a:bodyPr lIns="0" tIns="0" rIns="0" bIns="0" rtlCol="0" anchor="t">
            <a:spAutoFit/>
          </a:bodyPr>
          <a:lstStyle/>
          <a:p>
            <a:pPr>
              <a:lnSpc>
                <a:spcPts val="5599"/>
              </a:lnSpc>
            </a:pPr>
            <a:r>
              <a:rPr lang="en-US" sz="3999">
                <a:solidFill>
                  <a:srgbClr val="FFFFFF"/>
                </a:solidFill>
                <a:latin typeface="DejaVu Serif"/>
              </a:rPr>
              <a:t>Cách hoạt động:</a:t>
            </a:r>
          </a:p>
          <a:p>
            <a:pPr>
              <a:lnSpc>
                <a:spcPts val="5599"/>
              </a:lnSpc>
            </a:pPr>
            <a:r>
              <a:rPr lang="en-US" sz="3999">
                <a:solidFill>
                  <a:srgbClr val="FFFFFF"/>
                </a:solidFill>
                <a:latin typeface="DejaVu Serif"/>
              </a:rPr>
              <a:t>-       Giả sử bạn có một cột trong tập dữ liệu của mình với các câu trả lời “Có” / “Không” từ các cá nhân. Đối với mỗi cá nhân, bạn tung một đồng xu, nếu nó ngửa, bạn để nguyên câu trả lời sấp, bạn lật đồng xu lần thứ hai và ghi lại câu trả lời là “Có” nếu nó nằm ngửa và “Không” nếu nằm sấp, bất kể câu trả lời thực sự là gì.</a:t>
            </a: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35882" y="891292"/>
            <a:ext cx="1170891" cy="1370192"/>
          </a:xfrm>
          <a:prstGeom prst="rect">
            <a:avLst/>
          </a:prstGeom>
        </p:spPr>
      </p:pic>
      <p:sp>
        <p:nvSpPr>
          <p:cNvPr id="5" name="TextBox 5"/>
          <p:cNvSpPr txBox="1"/>
          <p:nvPr/>
        </p:nvSpPr>
        <p:spPr>
          <a:xfrm>
            <a:off x="1028700" y="1028700"/>
            <a:ext cx="12052328"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Local Differential Privacy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5613400"/>
          </a:xfrm>
          <a:prstGeom prst="rect">
            <a:avLst/>
          </a:prstGeom>
        </p:spPr>
        <p:txBody>
          <a:bodyPr lIns="0" tIns="0" rIns="0" bIns="0" rtlCol="0" anchor="t">
            <a:spAutoFit/>
          </a:bodyPr>
          <a:lstStyle/>
          <a:p>
            <a:pPr>
              <a:lnSpc>
                <a:spcPts val="5599"/>
              </a:lnSpc>
            </a:pPr>
            <a:r>
              <a:rPr lang="en-US" sz="3999">
                <a:solidFill>
                  <a:srgbClr val="FFFFFF"/>
                </a:solidFill>
                <a:latin typeface="DejaVu Serif"/>
              </a:rPr>
              <a:t>Cách hoạt động:</a:t>
            </a:r>
          </a:p>
          <a:p>
            <a:pPr>
              <a:lnSpc>
                <a:spcPts val="5599"/>
              </a:lnSpc>
            </a:pPr>
            <a:r>
              <a:rPr lang="en-US" sz="3999">
                <a:solidFill>
                  <a:srgbClr val="FFFFFF"/>
                </a:solidFill>
                <a:latin typeface="DejaVu Serif"/>
              </a:rPr>
              <a:t>-       Quá trình này bổ sung tính ngẫu nhiên cho dữ liệu. Đối với dữ liệu đủ lớn và với thông tin của cơ chế thêm nhiễu, tập dữ liệu vẫn chính xác về các phép đo tổng hợp. Đồng thời, mọi cá nhân trong tập dữ liệu có thể phủ nhận một cách chính đáng câu trả lời thực sự của họ khi đưa ra sự ngẫu nhiên.</a:t>
            </a: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35882" y="891292"/>
            <a:ext cx="1170891" cy="1370192"/>
          </a:xfrm>
          <a:prstGeom prst="rect">
            <a:avLst/>
          </a:prstGeom>
        </p:spPr>
      </p:pic>
      <p:sp>
        <p:nvSpPr>
          <p:cNvPr id="5" name="TextBox 5"/>
          <p:cNvSpPr txBox="1"/>
          <p:nvPr/>
        </p:nvSpPr>
        <p:spPr>
          <a:xfrm>
            <a:off x="1028700" y="1028700"/>
            <a:ext cx="12052328"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Local Differential Privacy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4203700"/>
          </a:xfrm>
          <a:prstGeom prst="rect">
            <a:avLst/>
          </a:prstGeom>
        </p:spPr>
        <p:txBody>
          <a:bodyPr lIns="0" tIns="0" rIns="0" bIns="0" rtlCol="0" anchor="t">
            <a:spAutoFit/>
          </a:bodyPr>
          <a:lstStyle/>
          <a:p>
            <a:pPr>
              <a:lnSpc>
                <a:spcPts val="5599"/>
              </a:lnSpc>
            </a:pPr>
            <a:r>
              <a:rPr lang="en-US" sz="3999">
                <a:solidFill>
                  <a:srgbClr val="FFFFFF"/>
                </a:solidFill>
                <a:latin typeface="DejaVu Serif"/>
              </a:rPr>
              <a:t>Ví dụ:</a:t>
            </a:r>
          </a:p>
          <a:p>
            <a:pPr>
              <a:lnSpc>
                <a:spcPts val="5599"/>
              </a:lnSpc>
            </a:pPr>
            <a:r>
              <a:rPr lang="en-US" sz="3999">
                <a:solidFill>
                  <a:srgbClr val="FFFFFF"/>
                </a:solidFill>
                <a:latin typeface="DejaVu Serif"/>
              </a:rPr>
              <a:t>-       Bạn muốn tiến hành một cuộc khảo sát trước khi bầu lớp trưởng để biết có bao nhiêu người bầu cho A và B. </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35882" y="891292"/>
            <a:ext cx="1170891" cy="1370192"/>
          </a:xfrm>
          <a:prstGeom prst="rect">
            <a:avLst/>
          </a:prstGeom>
        </p:spPr>
      </p:pic>
      <p:sp>
        <p:nvSpPr>
          <p:cNvPr id="5" name="TextBox 5"/>
          <p:cNvSpPr txBox="1"/>
          <p:nvPr/>
        </p:nvSpPr>
        <p:spPr>
          <a:xfrm>
            <a:off x="1028700" y="1028700"/>
            <a:ext cx="12052328"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Local Differential Privacy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sp>
        <p:nvSpPr>
          <p:cNvPr id="2" name="TextBox 2"/>
          <p:cNvSpPr txBox="1"/>
          <p:nvPr/>
        </p:nvSpPr>
        <p:spPr>
          <a:xfrm>
            <a:off x="1028700" y="3058664"/>
            <a:ext cx="16230600" cy="7023100"/>
          </a:xfrm>
          <a:prstGeom prst="rect">
            <a:avLst/>
          </a:prstGeom>
        </p:spPr>
        <p:txBody>
          <a:bodyPr lIns="0" tIns="0" rIns="0" bIns="0" rtlCol="0" anchor="t">
            <a:spAutoFit/>
          </a:bodyPr>
          <a:lstStyle/>
          <a:p>
            <a:pPr>
              <a:lnSpc>
                <a:spcPts val="5599"/>
              </a:lnSpc>
            </a:pPr>
            <a:r>
              <a:rPr lang="en-US" sz="3999">
                <a:solidFill>
                  <a:srgbClr val="FFFFFF"/>
                </a:solidFill>
                <a:latin typeface="DejaVu Serif"/>
              </a:rPr>
              <a:t>Ví dụ:</a:t>
            </a:r>
          </a:p>
          <a:p>
            <a:pPr>
              <a:lnSpc>
                <a:spcPts val="5599"/>
              </a:lnSpc>
            </a:pPr>
            <a:r>
              <a:rPr lang="en-US" sz="3999">
                <a:solidFill>
                  <a:srgbClr val="FFFFFF"/>
                </a:solidFill>
                <a:latin typeface="DejaVu Serif"/>
              </a:rPr>
              <a:t>Bây giờ, hãy nghĩ nếu như người tổ chức khảo sát gọi những người tham gia bầu chọn tới và hỏi họ một câu hỏi khác với việc hỏi thẳng là sẽ chọn ai làm lớp trước. </a:t>
            </a:r>
          </a:p>
          <a:p>
            <a:pPr>
              <a:lnSpc>
                <a:spcPts val="5599"/>
              </a:lnSpc>
            </a:pPr>
            <a:r>
              <a:rPr lang="en-US" sz="3999">
                <a:solidFill>
                  <a:srgbClr val="FFFFFF"/>
                </a:solidFill>
                <a:latin typeface="DejaVu Serif"/>
              </a:rPr>
              <a:t>Thí dụ như người tổ chức sẽ yêu cầu người bầu chọn tung đồng xu. Nếu mặt ngửa thì người đi bầu sẽ được yêu cầu nói thật rằng họ sẽ chọn ai làm lớp trưởng. </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35882" y="891292"/>
            <a:ext cx="1170891" cy="1370192"/>
          </a:xfrm>
          <a:prstGeom prst="rect">
            <a:avLst/>
          </a:prstGeom>
        </p:spPr>
      </p:pic>
      <p:sp>
        <p:nvSpPr>
          <p:cNvPr id="4" name="TextBox 4"/>
          <p:cNvSpPr txBox="1"/>
          <p:nvPr/>
        </p:nvSpPr>
        <p:spPr>
          <a:xfrm>
            <a:off x="1028700" y="1028700"/>
            <a:ext cx="12052328"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Local Differential Privacy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7023100"/>
          </a:xfrm>
          <a:prstGeom prst="rect">
            <a:avLst/>
          </a:prstGeom>
        </p:spPr>
        <p:txBody>
          <a:bodyPr lIns="0" tIns="0" rIns="0" bIns="0" rtlCol="0" anchor="t">
            <a:spAutoFit/>
          </a:bodyPr>
          <a:lstStyle/>
          <a:p>
            <a:pPr>
              <a:lnSpc>
                <a:spcPts val="5599"/>
              </a:lnSpc>
            </a:pPr>
            <a:r>
              <a:rPr lang="en-US" sz="3999">
                <a:solidFill>
                  <a:srgbClr val="FFFFFF"/>
                </a:solidFill>
                <a:latin typeface="DejaVu Serif"/>
              </a:rPr>
              <a:t>Ví dụ:</a:t>
            </a:r>
          </a:p>
          <a:p>
            <a:pPr>
              <a:lnSpc>
                <a:spcPts val="5599"/>
              </a:lnSpc>
            </a:pPr>
            <a:r>
              <a:rPr lang="en-US" sz="3999">
                <a:solidFill>
                  <a:srgbClr val="FFFFFF"/>
                </a:solidFill>
                <a:latin typeface="DejaVu Serif"/>
              </a:rPr>
              <a:t>Nếu mặt sấp, họ sẽ được yêu cầu chọn ngẫu nhiên trong số 2 ứng cử viên lớp trưởng và nói tên 1 người. Nói cách khác, đồng xu sấp đồng nghĩa với việc người bầu chọn sẽ chọn A và B theo tỷ lệ 50 - 50. Cuối cùng, cách làm này sẽ giúp người tổ chức cuộc bình chọn sẽ nghe được lựa chọn thật của người bầu chọn với tỷ lệ 75%, 25% còn lại là nghe được lời nói dối.</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35882" y="891292"/>
            <a:ext cx="1170891" cy="1370192"/>
          </a:xfrm>
          <a:prstGeom prst="rect">
            <a:avLst/>
          </a:prstGeom>
        </p:spPr>
      </p:pic>
      <p:sp>
        <p:nvSpPr>
          <p:cNvPr id="5" name="TextBox 5"/>
          <p:cNvSpPr txBox="1"/>
          <p:nvPr/>
        </p:nvSpPr>
        <p:spPr>
          <a:xfrm>
            <a:off x="1028700" y="1028700"/>
            <a:ext cx="12052328"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Local Differential Privacy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6318250"/>
          </a:xfrm>
          <a:prstGeom prst="rect">
            <a:avLst/>
          </a:prstGeom>
        </p:spPr>
        <p:txBody>
          <a:bodyPr lIns="0" tIns="0" rIns="0" bIns="0" rtlCol="0" anchor="t">
            <a:spAutoFit/>
          </a:bodyPr>
          <a:lstStyle/>
          <a:p>
            <a:pPr>
              <a:lnSpc>
                <a:spcPts val="5599"/>
              </a:lnSpc>
            </a:pPr>
            <a:r>
              <a:rPr lang="en-US" sz="3999">
                <a:solidFill>
                  <a:srgbClr val="FFFFFF"/>
                </a:solidFill>
                <a:latin typeface="DejaVu Serif"/>
              </a:rPr>
              <a:t>Ví dụ:</a:t>
            </a:r>
          </a:p>
          <a:p>
            <a:pPr>
              <a:lnSpc>
                <a:spcPts val="5599"/>
              </a:lnSpc>
            </a:pPr>
            <a:r>
              <a:rPr lang="en-US" sz="3999">
                <a:solidFill>
                  <a:srgbClr val="FFFFFF"/>
                </a:solidFill>
                <a:latin typeface="DejaVu Serif"/>
              </a:rPr>
              <a:t>Trong thí dụ này, việc đưa đồng xu vào chính là một cách gây nhiễu dữ liệu gốc và chính người tổ chức cũng không biết được câu trả lời họ nghe là đúng hay sai, chỉ biết được tỷ lệ phần trăm. </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35882" y="891292"/>
            <a:ext cx="1170891" cy="1370192"/>
          </a:xfrm>
          <a:prstGeom prst="rect">
            <a:avLst/>
          </a:prstGeom>
        </p:spPr>
      </p:pic>
      <p:sp>
        <p:nvSpPr>
          <p:cNvPr id="5" name="TextBox 5"/>
          <p:cNvSpPr txBox="1"/>
          <p:nvPr/>
        </p:nvSpPr>
        <p:spPr>
          <a:xfrm>
            <a:off x="1028700" y="1028700"/>
            <a:ext cx="12052328"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Local Differential Privacy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2</a:t>
            </a:r>
          </a:p>
        </p:txBody>
      </p:sp>
      <p:sp>
        <p:nvSpPr>
          <p:cNvPr id="4" name="TextBox 4"/>
          <p:cNvSpPr txBox="1"/>
          <p:nvPr/>
        </p:nvSpPr>
        <p:spPr>
          <a:xfrm>
            <a:off x="1028700" y="3058664"/>
            <a:ext cx="16230600" cy="7023100"/>
          </a:xfrm>
          <a:prstGeom prst="rect">
            <a:avLst/>
          </a:prstGeom>
        </p:spPr>
        <p:txBody>
          <a:bodyPr lIns="0" tIns="0" rIns="0" bIns="0" rtlCol="0" anchor="t">
            <a:spAutoFit/>
          </a:bodyPr>
          <a:lstStyle/>
          <a:p>
            <a:pPr>
              <a:lnSpc>
                <a:spcPts val="5599"/>
              </a:lnSpc>
            </a:pPr>
            <a:r>
              <a:rPr lang="en-US" sz="3999">
                <a:solidFill>
                  <a:srgbClr val="FFFFFF"/>
                </a:solidFill>
                <a:latin typeface="DejaVu Serif"/>
              </a:rPr>
              <a:t>Ví dụ:</a:t>
            </a:r>
          </a:p>
          <a:p>
            <a:pPr>
              <a:lnSpc>
                <a:spcPts val="5599"/>
              </a:lnSpc>
            </a:pPr>
            <a:r>
              <a:rPr lang="en-US" sz="3999">
                <a:solidFill>
                  <a:srgbClr val="FFFFFF"/>
                </a:solidFill>
                <a:latin typeface="DejaVu Serif"/>
              </a:rPr>
              <a:t>Do đó, cho dù bảng ghi chép kết quả sau cuộc bình chọn lớp trưởng bị lộ ra ngoài thì thông tin cá nhân của mỗi người tham gia bầu chọn vẫn được bảo vệ. Nguyên nhân là do người ta không xác định được ai bỏ phiếu cho ai, mỗi người đều có khả năng trả lời không đáng tin nên người lén đọc dữ liệu cũng không xác định được cái họ đọc chính xác hay không.</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35882" y="891292"/>
            <a:ext cx="1170891" cy="1370192"/>
          </a:xfrm>
          <a:prstGeom prst="rect">
            <a:avLst/>
          </a:prstGeom>
        </p:spPr>
      </p:pic>
      <p:sp>
        <p:nvSpPr>
          <p:cNvPr id="6" name="TextBox 6"/>
          <p:cNvSpPr txBox="1"/>
          <p:nvPr/>
        </p:nvSpPr>
        <p:spPr>
          <a:xfrm>
            <a:off x="1028700" y="1028700"/>
            <a:ext cx="12052328"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Local Differential Privacy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2</a:t>
            </a:r>
          </a:p>
        </p:txBody>
      </p:sp>
      <p:sp>
        <p:nvSpPr>
          <p:cNvPr id="4" name="TextBox 4"/>
          <p:cNvSpPr txBox="1"/>
          <p:nvPr/>
        </p:nvSpPr>
        <p:spPr>
          <a:xfrm>
            <a:off x="1028700" y="3058664"/>
            <a:ext cx="16230600" cy="4908550"/>
          </a:xfrm>
          <a:prstGeom prst="rect">
            <a:avLst/>
          </a:prstGeom>
        </p:spPr>
        <p:txBody>
          <a:bodyPr lIns="0" tIns="0" rIns="0" bIns="0" rtlCol="0" anchor="t">
            <a:spAutoFit/>
          </a:bodyPr>
          <a:lstStyle/>
          <a:p>
            <a:pPr>
              <a:lnSpc>
                <a:spcPts val="5599"/>
              </a:lnSpc>
            </a:pPr>
            <a:r>
              <a:rPr lang="en-US" sz="3999">
                <a:solidFill>
                  <a:srgbClr val="FFFFFF"/>
                </a:solidFill>
                <a:latin typeface="DejaVu Serif"/>
              </a:rPr>
              <a:t>Ví dụ:</a:t>
            </a:r>
          </a:p>
          <a:p>
            <a:pPr>
              <a:lnSpc>
                <a:spcPts val="5599"/>
              </a:lnSpc>
            </a:pPr>
            <a:r>
              <a:rPr lang="en-US" sz="3999">
                <a:solidFill>
                  <a:srgbClr val="FFFFFF"/>
                </a:solidFill>
                <a:latin typeface="DejaVu Serif"/>
              </a:rPr>
              <a:t>Tuy nhiên, đối với người tiến hành khảo sát thì họ có thể tính được con số trung bình kết quả bầu chọn bởi chính họ mới là người biết được cách gây nhiễu dữ liệu. </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735882" y="891292"/>
            <a:ext cx="1170891" cy="1370192"/>
          </a:xfrm>
          <a:prstGeom prst="rect">
            <a:avLst/>
          </a:prstGeom>
        </p:spPr>
      </p:pic>
      <p:sp>
        <p:nvSpPr>
          <p:cNvPr id="6" name="TextBox 6"/>
          <p:cNvSpPr txBox="1"/>
          <p:nvPr/>
        </p:nvSpPr>
        <p:spPr>
          <a:xfrm>
            <a:off x="1028700" y="1028700"/>
            <a:ext cx="12052328"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Local Differential Privacy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54742">
            <a:off x="-12774058" y="6509"/>
            <a:ext cx="26398651" cy="19487005"/>
          </a:xfrm>
          <a:prstGeom prst="rect">
            <a:avLst/>
          </a:prstGeom>
        </p:spPr>
      </p:pic>
      <p:grpSp>
        <p:nvGrpSpPr>
          <p:cNvPr id="3" name="Group 3"/>
          <p:cNvGrpSpPr>
            <a:grpSpLocks noChangeAspect="1"/>
          </p:cNvGrpSpPr>
          <p:nvPr/>
        </p:nvGrpSpPr>
        <p:grpSpPr>
          <a:xfrm>
            <a:off x="15463175" y="8250156"/>
            <a:ext cx="201706" cy="279510"/>
            <a:chOff x="0" y="0"/>
            <a:chExt cx="4734560" cy="6560820"/>
          </a:xfrm>
        </p:grpSpPr>
        <p:sp>
          <p:nvSpPr>
            <p:cNvPr id="4" name="Freeform 4"/>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id="5" name="Freeform 5"/>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id="6" name="Freeform 6"/>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solidFill>
              <a:srgbClr val="FFFFFF"/>
            </a:solidFill>
            <a:ln>
              <a:solidFill>
                <a:srgbClr val="000000"/>
              </a:solidFill>
            </a:ln>
          </p:spPr>
        </p:sp>
        <p:sp>
          <p:nvSpPr>
            <p:cNvPr id="7" name="Freeform 7"/>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id="8" name="Freeform 8"/>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id="9" name="Freeform 9"/>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id="10" name="Freeform 10"/>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id="11" name="Freeform 11"/>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id="12" name="Freeform 12"/>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3" name="Freeform 13"/>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4" name="Freeform 14"/>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sp>
        <p:nvSpPr>
          <p:cNvPr id="15" name="TextBox 15"/>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4</a:t>
            </a:r>
          </a:p>
        </p:txBody>
      </p:sp>
      <p:grpSp>
        <p:nvGrpSpPr>
          <p:cNvPr id="16" name="Group 16"/>
          <p:cNvGrpSpPr/>
          <p:nvPr/>
        </p:nvGrpSpPr>
        <p:grpSpPr>
          <a:xfrm>
            <a:off x="3014960" y="3261149"/>
            <a:ext cx="12993066" cy="3764701"/>
            <a:chOff x="0" y="0"/>
            <a:chExt cx="17324088" cy="5019601"/>
          </a:xfrm>
        </p:grpSpPr>
        <p:sp>
          <p:nvSpPr>
            <p:cNvPr id="17" name="TextBox 17"/>
            <p:cNvSpPr txBox="1"/>
            <p:nvPr/>
          </p:nvSpPr>
          <p:spPr>
            <a:xfrm>
              <a:off x="0" y="-47625"/>
              <a:ext cx="14392786" cy="106023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Chương 2:</a:t>
              </a:r>
            </a:p>
          </p:txBody>
        </p:sp>
        <p:sp>
          <p:nvSpPr>
            <p:cNvPr id="18" name="TextBox 18"/>
            <p:cNvSpPr txBox="1"/>
            <p:nvPr/>
          </p:nvSpPr>
          <p:spPr>
            <a:xfrm>
              <a:off x="0" y="1352476"/>
              <a:ext cx="17324088" cy="3667125"/>
            </a:xfrm>
            <a:prstGeom prst="rect">
              <a:avLst/>
            </a:prstGeom>
          </p:spPr>
          <p:txBody>
            <a:bodyPr lIns="0" tIns="0" rIns="0" bIns="0" rtlCol="0" anchor="t">
              <a:spAutoFit/>
            </a:bodyPr>
            <a:lstStyle/>
            <a:p>
              <a:pPr>
                <a:lnSpc>
                  <a:spcPts val="10800"/>
                </a:lnSpc>
              </a:pPr>
              <a:r>
                <a:rPr lang="en-US" sz="9000">
                  <a:solidFill>
                    <a:srgbClr val="FFFFFF"/>
                  </a:solidFill>
                  <a:latin typeface="Prompt Bold"/>
                </a:rPr>
                <a:t>Location Privacy</a:t>
              </a:r>
            </a:p>
            <a:p>
              <a:pPr marL="0" lvl="0" indent="0" algn="l">
                <a:lnSpc>
                  <a:spcPts val="10800"/>
                </a:lnSpc>
                <a:spcBef>
                  <a:spcPct val="0"/>
                </a:spcBef>
              </a:pPr>
              <a:endParaRPr lang="en-US" sz="9000">
                <a:solidFill>
                  <a:srgbClr val="FFFFFF"/>
                </a:solidFill>
                <a:latin typeface="Prompt Bold"/>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08945" y="2606764"/>
            <a:ext cx="1170891" cy="1370192"/>
          </a:xfrm>
          <a:prstGeom prst="rect">
            <a:avLst/>
          </a:prstGeom>
        </p:spPr>
      </p:pic>
      <p:sp>
        <p:nvSpPr>
          <p:cNvPr id="4" name="TextBox 4"/>
          <p:cNvSpPr txBox="1"/>
          <p:nvPr/>
        </p:nvSpPr>
        <p:spPr>
          <a:xfrm>
            <a:off x="6903451"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Privacy </a:t>
            </a:r>
          </a:p>
        </p:txBody>
      </p:sp>
      <p:sp>
        <p:nvSpPr>
          <p:cNvPr id="5" name="TextBox 5"/>
          <p:cNvSpPr txBox="1"/>
          <p:nvPr/>
        </p:nvSpPr>
        <p:spPr>
          <a:xfrm>
            <a:off x="1028700" y="4409440"/>
            <a:ext cx="16230600" cy="1391920"/>
          </a:xfrm>
          <a:prstGeom prst="rect">
            <a:avLst/>
          </a:prstGeom>
        </p:spPr>
        <p:txBody>
          <a:bodyPr lIns="0" tIns="0" rIns="0" bIns="0" rtlCol="0" anchor="t">
            <a:spAutoFit/>
          </a:bodyPr>
          <a:lstStyle/>
          <a:p>
            <a:pPr algn="ctr">
              <a:lnSpc>
                <a:spcPts val="5599"/>
              </a:lnSpc>
            </a:pPr>
            <a:r>
              <a:rPr lang="en-US" sz="3999">
                <a:solidFill>
                  <a:srgbClr val="FFFFFF"/>
                </a:solidFill>
                <a:latin typeface="DejaVu Serif"/>
              </a:rPr>
              <a:t>Làm thế nào để chúng ta biết liệu dữ liệu của chúng ta có được bảo vệ quyền iêng tư hay không?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6318250"/>
          </a:xfrm>
          <a:prstGeom prst="rect">
            <a:avLst/>
          </a:prstGeom>
        </p:spPr>
        <p:txBody>
          <a:bodyPr lIns="0" tIns="0" rIns="0" bIns="0" rtlCol="0" anchor="t">
            <a:spAutoFit/>
          </a:bodyPr>
          <a:lstStyle/>
          <a:p>
            <a:pPr>
              <a:lnSpc>
                <a:spcPts val="5599"/>
              </a:lnSpc>
            </a:pPr>
            <a:r>
              <a:rPr lang="en-US" sz="3999">
                <a:solidFill>
                  <a:srgbClr val="FFFFFF"/>
                </a:solidFill>
                <a:latin typeface="DejaVu Serif"/>
              </a:rPr>
              <a:t>Khái niệm:</a:t>
            </a:r>
          </a:p>
          <a:p>
            <a:pPr>
              <a:lnSpc>
                <a:spcPts val="5599"/>
              </a:lnSpc>
            </a:pPr>
            <a:r>
              <a:rPr lang="en-US" sz="3999">
                <a:solidFill>
                  <a:srgbClr val="FFFFFF"/>
                </a:solidFill>
                <a:latin typeface="DejaVu Serif"/>
              </a:rPr>
              <a:t>-   Quyền của các cá nhân quyết định cách thức, thời điểm và mục đích thông tin vị trí của họ có thể được tiết lộ cho các bên khác.</a:t>
            </a:r>
          </a:p>
          <a:p>
            <a:pPr>
              <a:lnSpc>
                <a:spcPts val="5599"/>
              </a:lnSpc>
            </a:pPr>
            <a:r>
              <a:rPr lang="en-US" sz="3999">
                <a:solidFill>
                  <a:srgbClr val="FFFFFF"/>
                </a:solidFill>
                <a:latin typeface="DejaVu Serif"/>
              </a:rPr>
              <a:t> - Việc thiếu bảo vệ quyền riêng tư của vị trí có thể bị kẻ thù lợi dụng để thực hiện các cuộc tấn công khác nhau:</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759" y="891292"/>
            <a:ext cx="1170891" cy="1370192"/>
          </a:xfrm>
          <a:prstGeom prst="rect">
            <a:avLst/>
          </a:prstGeom>
        </p:spPr>
      </p:pic>
      <p:sp>
        <p:nvSpPr>
          <p:cNvPr id="5" name="TextBox 5"/>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6318250"/>
          </a:xfrm>
          <a:prstGeom prst="rect">
            <a:avLst/>
          </a:prstGeom>
        </p:spPr>
        <p:txBody>
          <a:bodyPr lIns="0" tIns="0" rIns="0" bIns="0" rtlCol="0" anchor="t">
            <a:spAutoFit/>
          </a:bodyPr>
          <a:lstStyle/>
          <a:p>
            <a:pPr>
              <a:lnSpc>
                <a:spcPts val="5599"/>
              </a:lnSpc>
            </a:pPr>
            <a:r>
              <a:rPr lang="en-US" sz="3999">
                <a:solidFill>
                  <a:srgbClr val="FFFFFF"/>
                </a:solidFill>
                <a:latin typeface="DejaVu Serif"/>
              </a:rPr>
              <a:t>Khái niệm:</a:t>
            </a:r>
          </a:p>
          <a:p>
            <a:pPr>
              <a:lnSpc>
                <a:spcPts val="5599"/>
              </a:lnSpc>
            </a:pPr>
            <a:r>
              <a:rPr lang="en-US" sz="3999">
                <a:solidFill>
                  <a:srgbClr val="FFFFFF"/>
                </a:solidFill>
                <a:latin typeface="DejaVu Serif"/>
              </a:rPr>
              <a:t> +Hiện quảng cáo tùy tiện, khi vị trí của người dùng có thể bị khai thác mà không có sự đồng ý của họ, để cung cấp quảng cáo về các sản phẩm và dịch vụ có sẵn gần vị trí của người dùng</a:t>
            </a:r>
          </a:p>
          <a:p>
            <a:pPr>
              <a:lnSpc>
                <a:spcPts val="5599"/>
              </a:lnSpc>
            </a:pPr>
            <a:r>
              <a:rPr lang="en-US" sz="3999">
                <a:solidFill>
                  <a:srgbClr val="FFFFFF"/>
                </a:solidFill>
                <a:latin typeface="DejaVu Serif"/>
              </a:rPr>
              <a:t> +Các cuộc tấn công hoặc quấy rối, khi vị trí của người dùng có thể cho phép bọn tội phạm thực hiện các cuộc tấn công vđối với các cá nhân cụ thể.</a:t>
            </a: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759" y="891292"/>
            <a:ext cx="1170891" cy="1370192"/>
          </a:xfrm>
          <a:prstGeom prst="rect">
            <a:avLst/>
          </a:prstGeom>
        </p:spPr>
      </p:pic>
      <p:sp>
        <p:nvSpPr>
          <p:cNvPr id="5" name="TextBox 5"/>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7023100"/>
          </a:xfrm>
          <a:prstGeom prst="rect">
            <a:avLst/>
          </a:prstGeom>
        </p:spPr>
        <p:txBody>
          <a:bodyPr lIns="0" tIns="0" rIns="0" bIns="0" rtlCol="0" anchor="t">
            <a:spAutoFit/>
          </a:bodyPr>
          <a:lstStyle/>
          <a:p>
            <a:pPr>
              <a:lnSpc>
                <a:spcPts val="5599"/>
              </a:lnSpc>
            </a:pPr>
            <a:r>
              <a:rPr lang="en-US" sz="3999">
                <a:solidFill>
                  <a:srgbClr val="FFFFFF"/>
                </a:solidFill>
                <a:latin typeface="DejaVu Serif"/>
              </a:rPr>
              <a:t>Khái niệm:</a:t>
            </a:r>
          </a:p>
          <a:p>
            <a:pPr>
              <a:lnSpc>
                <a:spcPts val="5599"/>
              </a:lnSpc>
            </a:pPr>
            <a:r>
              <a:rPr lang="en-US" sz="3999">
                <a:solidFill>
                  <a:srgbClr val="FFFFFF"/>
                </a:solidFill>
                <a:latin typeface="DejaVu Serif"/>
              </a:rPr>
              <a:t> +Các cuộc tấn công hoặc quấy rối vật lý, khi vị trí của người dùng có thể cho phép bọn tội phạm thực hiện các cuộc tấn công vật lý đối với các cá nhân cụ thể.</a:t>
            </a:r>
          </a:p>
          <a:p>
            <a:pPr>
              <a:lnSpc>
                <a:spcPts val="5599"/>
              </a:lnSpc>
            </a:pPr>
            <a:r>
              <a:rPr lang="en-US" sz="3999">
                <a:solidFill>
                  <a:srgbClr val="FFFFFF"/>
                </a:solidFill>
                <a:latin typeface="DejaVu Serif"/>
              </a:rPr>
              <a:t> +Hồ sơ người dùng và theo dõi, khi vị trí của người dùng có thể được sử dụng để suy ra các thông tin nhạy cảm khác, chẳng hạn như tình trạng sức khỏe, thói quen cá nhân hoặc nhiệm vụ chuyên môn, bằng cách liên quan đến các địa điểm hoặc đường dẫn đã ghé thăm.</a:t>
            </a:r>
          </a:p>
          <a:p>
            <a:pPr>
              <a:lnSpc>
                <a:spcPts val="5599"/>
              </a:lnSpc>
            </a:pPr>
            <a:r>
              <a:rPr lang="en-US" sz="3999">
                <a:solidFill>
                  <a:srgbClr val="FFFFFF"/>
                </a:solidFill>
                <a:latin typeface="DejaVu Serif"/>
              </a:rPr>
              <a:t>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759" y="891292"/>
            <a:ext cx="1170891" cy="1370192"/>
          </a:xfrm>
          <a:prstGeom prst="rect">
            <a:avLst/>
          </a:prstGeom>
        </p:spPr>
      </p:pic>
      <p:sp>
        <p:nvSpPr>
          <p:cNvPr id="5" name="TextBox 5"/>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6318250"/>
          </a:xfrm>
          <a:prstGeom prst="rect">
            <a:avLst/>
          </a:prstGeom>
        </p:spPr>
        <p:txBody>
          <a:bodyPr lIns="0" tIns="0" rIns="0" bIns="0" rtlCol="0" anchor="t">
            <a:spAutoFit/>
          </a:bodyPr>
          <a:lstStyle/>
          <a:p>
            <a:pPr>
              <a:lnSpc>
                <a:spcPts val="5599"/>
              </a:lnSpc>
            </a:pPr>
            <a:r>
              <a:rPr lang="en-US" sz="3999">
                <a:solidFill>
                  <a:srgbClr val="FFFFFF"/>
                </a:solidFill>
                <a:latin typeface="DejaVu Serif"/>
              </a:rPr>
              <a:t>Ý nghĩa của việc bảo vệ Location Privacy:</a:t>
            </a:r>
          </a:p>
          <a:p>
            <a:pPr>
              <a:lnSpc>
                <a:spcPts val="5599"/>
              </a:lnSpc>
            </a:pPr>
            <a:r>
              <a:rPr lang="en-US" sz="3999">
                <a:solidFill>
                  <a:srgbClr val="FFFFFF"/>
                </a:solidFill>
                <a:latin typeface="DejaVu Serif"/>
              </a:rPr>
              <a:t>+  Location Privacy bảo vệ vị trí của từng người dùng bằng cách xáo trộn thông tin tương ứng và giảm độ chính xác của thông tin vị trí. Location Privacy phù hợp với những môi trường yêu cầu danh tính của người dùng để cung cấp dịch vụ. Một kỹ thuật mà hầu hết các giải pháp khai thác, dù rõ ràng hay ẩn ý, ​​bao gồm việc giảm độ chính xác bằng cách mở rộng vị trí đến mức độ chi tiết thô hơn (từ mét đến hàng trăm mét, từ một khối thành phố đến toàn bộ thị trấn, v.v.)</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759" y="891292"/>
            <a:ext cx="1170891" cy="1370192"/>
          </a:xfrm>
          <a:prstGeom prst="rect">
            <a:avLst/>
          </a:prstGeom>
        </p:spPr>
      </p:pic>
      <p:sp>
        <p:nvSpPr>
          <p:cNvPr id="5" name="TextBox 5"/>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4908550"/>
          </a:xfrm>
          <a:prstGeom prst="rect">
            <a:avLst/>
          </a:prstGeom>
        </p:spPr>
        <p:txBody>
          <a:bodyPr lIns="0" tIns="0" rIns="0" bIns="0" rtlCol="0" anchor="t">
            <a:spAutoFit/>
          </a:bodyPr>
          <a:lstStyle/>
          <a:p>
            <a:pPr>
              <a:lnSpc>
                <a:spcPts val="5599"/>
              </a:lnSpc>
            </a:pPr>
            <a:r>
              <a:rPr lang="en-US" sz="3999">
                <a:solidFill>
                  <a:srgbClr val="FFFFFF"/>
                </a:solidFill>
                <a:latin typeface="DejaVu Serif"/>
              </a:rPr>
              <a:t>Ý nghĩa của việc bảo vệ Location Privacy:</a:t>
            </a:r>
          </a:p>
          <a:p>
            <a:pPr>
              <a:lnSpc>
                <a:spcPts val="5599"/>
              </a:lnSpc>
            </a:pPr>
            <a:r>
              <a:rPr lang="en-US" sz="3999">
                <a:solidFill>
                  <a:srgbClr val="FFFFFF"/>
                </a:solidFill>
                <a:latin typeface="DejaVu Serif"/>
              </a:rPr>
              <a:t>+  Location Privacy bảo vệ danh tính của những người dùng được liên kết. Với mục đích này, các kỹ thuật bảo vệ nhằm giảm thiểu việc tiết lộ dữ liệu có thể cho phép những kẻ tấn công suy ra danh tính người dùng. Quyền riêng tư về danh tính phù hợp trong các bối cảnh ứng dụng không yêu cầu nhận dạng của người dùng để cung cấp dịch vụ.</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759" y="891292"/>
            <a:ext cx="1170891" cy="1370192"/>
          </a:xfrm>
          <a:prstGeom prst="rect">
            <a:avLst/>
          </a:prstGeom>
        </p:spPr>
      </p:pic>
      <p:sp>
        <p:nvSpPr>
          <p:cNvPr id="5" name="TextBox 5"/>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5613400"/>
          </a:xfrm>
          <a:prstGeom prst="rect">
            <a:avLst/>
          </a:prstGeom>
        </p:spPr>
        <p:txBody>
          <a:bodyPr lIns="0" tIns="0" rIns="0" bIns="0" rtlCol="0" anchor="t">
            <a:spAutoFit/>
          </a:bodyPr>
          <a:lstStyle/>
          <a:p>
            <a:pPr>
              <a:lnSpc>
                <a:spcPts val="5599"/>
              </a:lnSpc>
            </a:pPr>
            <a:r>
              <a:rPr lang="en-US" sz="3999">
                <a:solidFill>
                  <a:srgbClr val="FFFFFF"/>
                </a:solidFill>
                <a:latin typeface="DejaVu Serif"/>
              </a:rPr>
              <a:t>Sự tấn công:</a:t>
            </a:r>
          </a:p>
          <a:p>
            <a:pPr>
              <a:lnSpc>
                <a:spcPts val="5599"/>
              </a:lnSpc>
            </a:pPr>
            <a:r>
              <a:rPr lang="en-US" sz="3999">
                <a:solidFill>
                  <a:srgbClr val="FFFFFF"/>
                </a:solidFill>
                <a:latin typeface="DejaVu Serif"/>
              </a:rPr>
              <a:t>-    Kiến thức của kẻ tấn công về thông tin có thể được phân thành hai loại chính:</a:t>
            </a:r>
          </a:p>
          <a:p>
            <a:pPr>
              <a:lnSpc>
                <a:spcPts val="5599"/>
              </a:lnSpc>
            </a:pPr>
            <a:r>
              <a:rPr lang="en-US" sz="3999">
                <a:solidFill>
                  <a:srgbClr val="FFFFFF"/>
                </a:solidFill>
                <a:latin typeface="DejaVu Serif"/>
              </a:rPr>
              <a:t>+    Kiến thức thông tin tạm thời, trong đó kẻ tấn công có thông tin về ảnh chụp nhanh vị trí người dùng hoặc có quyền truy cập vào nhiều vị trí người dùng được tích lũy trong một khoảng thời gian hoặc có quyền truy cập vào quỹ đạo chuyển động hoàn chỉnh của người dùng.</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759" y="891292"/>
            <a:ext cx="1170891" cy="1370192"/>
          </a:xfrm>
          <a:prstGeom prst="rect">
            <a:avLst/>
          </a:prstGeom>
        </p:spPr>
      </p:pic>
      <p:sp>
        <p:nvSpPr>
          <p:cNvPr id="5" name="TextBox 5"/>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4203700"/>
          </a:xfrm>
          <a:prstGeom prst="rect">
            <a:avLst/>
          </a:prstGeom>
        </p:spPr>
        <p:txBody>
          <a:bodyPr lIns="0" tIns="0" rIns="0" bIns="0" rtlCol="0" anchor="t">
            <a:spAutoFit/>
          </a:bodyPr>
          <a:lstStyle/>
          <a:p>
            <a:pPr>
              <a:lnSpc>
                <a:spcPts val="5599"/>
              </a:lnSpc>
            </a:pPr>
            <a:r>
              <a:rPr lang="en-US" sz="3999">
                <a:solidFill>
                  <a:srgbClr val="FFFFFF"/>
                </a:solidFill>
                <a:latin typeface="DejaVu Serif"/>
              </a:rPr>
              <a:t>Sự tấn công:</a:t>
            </a:r>
          </a:p>
          <a:p>
            <a:pPr>
              <a:lnSpc>
                <a:spcPts val="5599"/>
              </a:lnSpc>
            </a:pPr>
            <a:r>
              <a:rPr lang="en-US" sz="3999">
                <a:solidFill>
                  <a:srgbClr val="FFFFFF"/>
                </a:solidFill>
                <a:latin typeface="DejaVu Serif"/>
              </a:rPr>
              <a:t>+    Kiến thức thông tin ngữ cảnh, trong đó kẻ tấn công có thông tin ngữ cảnh bổ sung ở trên và ngoài thông tin không gian. Ví dụ: kẻ tấn công có thể đọc danh bạ của người dùng để lấy thông tin về địa chỉ, loại bạn bè, địa điểm yêu thích của người dùng, v.v.</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759" y="891292"/>
            <a:ext cx="1170891" cy="1370192"/>
          </a:xfrm>
          <a:prstGeom prst="rect">
            <a:avLst/>
          </a:prstGeom>
        </p:spPr>
      </p:pic>
      <p:sp>
        <p:nvSpPr>
          <p:cNvPr id="5" name="TextBox 5"/>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3638993" y="2203127"/>
            <a:ext cx="11010015" cy="7696109"/>
          </a:xfrm>
          <a:prstGeom prst="rect">
            <a:avLst/>
          </a:prstGeom>
        </p:spPr>
      </p:pic>
      <p:sp>
        <p:nvSpPr>
          <p:cNvPr id="4" name="TextBox 4"/>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3058664"/>
            <a:ext cx="16230600" cy="2794000"/>
          </a:xfrm>
          <a:prstGeom prst="rect">
            <a:avLst/>
          </a:prstGeom>
        </p:spPr>
        <p:txBody>
          <a:bodyPr lIns="0" tIns="0" rIns="0" bIns="0" rtlCol="0" anchor="t">
            <a:spAutoFit/>
          </a:bodyPr>
          <a:lstStyle/>
          <a:p>
            <a:pPr>
              <a:lnSpc>
                <a:spcPts val="5599"/>
              </a:lnSpc>
            </a:pPr>
            <a:r>
              <a:rPr lang="en-US" sz="3999">
                <a:solidFill>
                  <a:srgbClr val="FFFFFF"/>
                </a:solidFill>
                <a:latin typeface="DejaVu Serif"/>
              </a:rPr>
              <a:t>Cho thấy kiến ​​thức của kẻ tấn công có thể chuyển đổi giữa không gian tạm thời (dựa trên thời gian) và ngữ cảnh tùy thuộc vào loại thông tin có sẵn cho kẻ tấn công.</a:t>
            </a:r>
          </a:p>
          <a:p>
            <a:pPr>
              <a:lnSpc>
                <a:spcPts val="5599"/>
              </a:lnSpc>
            </a:pPr>
            <a:endParaRPr lang="en-US" sz="3999">
              <a:solidFill>
                <a:srgbClr val="FFFFFF"/>
              </a:solidFill>
              <a:latin typeface="DejaVu Serif"/>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759" y="891292"/>
            <a:ext cx="1170891" cy="1370192"/>
          </a:xfrm>
          <a:prstGeom prst="rect">
            <a:avLst/>
          </a:prstGeom>
        </p:spPr>
      </p:pic>
      <p:sp>
        <p:nvSpPr>
          <p:cNvPr id="5" name="TextBox 5"/>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806759" y="891292"/>
            <a:ext cx="1170891" cy="1370192"/>
          </a:xfrm>
          <a:prstGeom prst="rect">
            <a:avLst/>
          </a:prstGeom>
        </p:spPr>
      </p:pic>
      <p:pic>
        <p:nvPicPr>
          <p:cNvPr id="4" name="Picture 4"/>
          <p:cNvPicPr>
            <a:picLocks noChangeAspect="1"/>
          </p:cNvPicPr>
          <p:nvPr/>
        </p:nvPicPr>
        <p:blipFill>
          <a:blip r:embed="rId5"/>
          <a:srcRect r="4119"/>
          <a:stretch>
            <a:fillRect/>
          </a:stretch>
        </p:blipFill>
        <p:spPr>
          <a:xfrm>
            <a:off x="4398153" y="2300810"/>
            <a:ext cx="9100668" cy="5685380"/>
          </a:xfrm>
          <a:prstGeom prst="rect">
            <a:avLst/>
          </a:prstGeom>
        </p:spPr>
      </p:pic>
      <p:sp>
        <p:nvSpPr>
          <p:cNvPr id="5" name="TextBox 5"/>
          <p:cNvSpPr txBox="1"/>
          <p:nvPr/>
        </p:nvSpPr>
        <p:spPr>
          <a:xfrm>
            <a:off x="1028700" y="1028700"/>
            <a:ext cx="8115300"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a:t>
            </a:r>
          </a:p>
        </p:txBody>
      </p:sp>
      <p:sp>
        <p:nvSpPr>
          <p:cNvPr id="6" name="TextBox 6"/>
          <p:cNvSpPr txBox="1"/>
          <p:nvPr/>
        </p:nvSpPr>
        <p:spPr>
          <a:xfrm>
            <a:off x="1028700" y="3058664"/>
            <a:ext cx="16230600" cy="6318250"/>
          </a:xfrm>
          <a:prstGeom prst="rect">
            <a:avLst/>
          </a:prstGeom>
        </p:spPr>
        <p:txBody>
          <a:bodyPr lIns="0" tIns="0" rIns="0" bIns="0" rtlCol="0" anchor="t">
            <a:spAutoFit/>
          </a:bodyPr>
          <a:lstStyle/>
          <a:p>
            <a:pPr>
              <a:lnSpc>
                <a:spcPts val="5599"/>
              </a:lnSpc>
            </a:pPr>
            <a:endParaRPr/>
          </a:p>
          <a:p>
            <a:pPr>
              <a:lnSpc>
                <a:spcPts val="5599"/>
              </a:lnSpc>
            </a:pPr>
            <a:endParaRPr/>
          </a:p>
          <a:p>
            <a:pPr>
              <a:lnSpc>
                <a:spcPts val="5599"/>
              </a:lnSpc>
            </a:pPr>
            <a:endParaRPr/>
          </a:p>
          <a:p>
            <a:pPr>
              <a:lnSpc>
                <a:spcPts val="5599"/>
              </a:lnSpc>
            </a:pPr>
            <a:endParaRPr/>
          </a:p>
          <a:p>
            <a:pPr>
              <a:lnSpc>
                <a:spcPts val="5599"/>
              </a:lnSpc>
            </a:pPr>
            <a:endParaRPr/>
          </a:p>
          <a:p>
            <a:pPr>
              <a:lnSpc>
                <a:spcPts val="5599"/>
              </a:lnSpc>
            </a:pPr>
            <a:endParaRPr/>
          </a:p>
          <a:p>
            <a:pPr>
              <a:lnSpc>
                <a:spcPts val="5599"/>
              </a:lnSpc>
            </a:pPr>
            <a:endParaRPr/>
          </a:p>
          <a:p>
            <a:pPr>
              <a:lnSpc>
                <a:spcPts val="5599"/>
              </a:lnSpc>
            </a:pPr>
            <a:endParaRPr/>
          </a:p>
          <a:p>
            <a:pPr>
              <a:lnSpc>
                <a:spcPts val="5599"/>
              </a:lnSpc>
            </a:pPr>
            <a:r>
              <a:rPr lang="en-US" sz="3999">
                <a:solidFill>
                  <a:srgbClr val="FFFFFF"/>
                </a:solidFill>
                <a:latin typeface="DejaVu Serif"/>
              </a:rPr>
              <a:t>                       Phân loại cuộc tấn công của kẻ thù</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343198" y="892244"/>
            <a:ext cx="1170891" cy="1370192"/>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Privacy </a:t>
            </a:r>
          </a:p>
        </p:txBody>
      </p:sp>
      <p:sp>
        <p:nvSpPr>
          <p:cNvPr id="5" name="TextBox 5"/>
          <p:cNvSpPr txBox="1"/>
          <p:nvPr/>
        </p:nvSpPr>
        <p:spPr>
          <a:xfrm>
            <a:off x="1028700" y="3305478"/>
            <a:ext cx="16102497" cy="4213224"/>
          </a:xfrm>
          <a:prstGeom prst="rect">
            <a:avLst/>
          </a:prstGeom>
        </p:spPr>
        <p:txBody>
          <a:bodyPr lIns="0" tIns="0" rIns="0" bIns="0" rtlCol="0" anchor="t">
            <a:spAutoFit/>
          </a:bodyPr>
          <a:lstStyle/>
          <a:p>
            <a:pPr algn="ctr">
              <a:lnSpc>
                <a:spcPts val="5600"/>
              </a:lnSpc>
            </a:pPr>
            <a:r>
              <a:rPr lang="en-US" sz="4000">
                <a:solidFill>
                  <a:srgbClr val="FFFFFF"/>
                </a:solidFill>
                <a:latin typeface="DejaVu Serif"/>
              </a:rPr>
              <a:t>“If the release of a statistic S makes it possible to determine the value v [of an individual] more accurately than without access to S, a disclosure [i.e., privacy breach] has taken place.”</a:t>
            </a:r>
            <a:r>
              <a:rPr lang="en-US" sz="100">
                <a:solidFill>
                  <a:srgbClr val="FFFFFF"/>
                </a:solidFill>
                <a:latin typeface="Arimo"/>
              </a:rPr>
              <a:t> </a:t>
            </a:r>
          </a:p>
          <a:p>
            <a:pPr algn="ctr">
              <a:lnSpc>
                <a:spcPts val="5600"/>
              </a:lnSpc>
            </a:pPr>
            <a:r>
              <a:rPr lang="en-US" sz="4000">
                <a:solidFill>
                  <a:srgbClr val="FFFFFF"/>
                </a:solidFill>
                <a:latin typeface="DejaVu Serif"/>
              </a:rPr>
              <a:t>Dalenius [1977]</a:t>
            </a:r>
          </a:p>
          <a:p>
            <a:pPr algn="ctr">
              <a:lnSpc>
                <a:spcPts val="5600"/>
              </a:lnSpc>
            </a:pPr>
            <a:endParaRPr lang="en-US" sz="4000">
              <a:solidFill>
                <a:srgbClr val="FFFFFF"/>
              </a:solidFill>
              <a:latin typeface="DejaVu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97496" y="891292"/>
            <a:ext cx="1170891" cy="1370192"/>
          </a:xfrm>
          <a:prstGeom prst="rect">
            <a:avLst/>
          </a:prstGeom>
        </p:spPr>
      </p:pic>
      <p:sp>
        <p:nvSpPr>
          <p:cNvPr id="4" name="TextBox 4"/>
          <p:cNvSpPr txBox="1"/>
          <p:nvPr/>
        </p:nvSpPr>
        <p:spPr>
          <a:xfrm>
            <a:off x="1028700" y="1028700"/>
            <a:ext cx="12297296"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của MCS</a:t>
            </a:r>
          </a:p>
        </p:txBody>
      </p:sp>
      <p:sp>
        <p:nvSpPr>
          <p:cNvPr id="5" name="TextBox 5"/>
          <p:cNvSpPr txBox="1"/>
          <p:nvPr/>
        </p:nvSpPr>
        <p:spPr>
          <a:xfrm>
            <a:off x="1028700" y="3058664"/>
            <a:ext cx="16230600" cy="3498850"/>
          </a:xfrm>
          <a:prstGeom prst="rect">
            <a:avLst/>
          </a:prstGeom>
        </p:spPr>
        <p:txBody>
          <a:bodyPr lIns="0" tIns="0" rIns="0" bIns="0" rtlCol="0" anchor="t">
            <a:spAutoFit/>
          </a:bodyPr>
          <a:lstStyle/>
          <a:p>
            <a:pPr>
              <a:lnSpc>
                <a:spcPts val="5599"/>
              </a:lnSpc>
            </a:pPr>
            <a:r>
              <a:rPr lang="en-US" sz="3999">
                <a:solidFill>
                  <a:srgbClr val="FFFFFF"/>
                </a:solidFill>
                <a:latin typeface="DejaVu Serif"/>
              </a:rPr>
              <a:t>Cơ chế bảo vệ của MCS:</a:t>
            </a:r>
          </a:p>
          <a:p>
            <a:pPr>
              <a:lnSpc>
                <a:spcPts val="5599"/>
              </a:lnSpc>
            </a:pPr>
            <a:r>
              <a:rPr lang="en-US" sz="3999">
                <a:solidFill>
                  <a:srgbClr val="FFFFFF"/>
                </a:solidFill>
                <a:latin typeface="DejaVu Serif"/>
              </a:rPr>
              <a:t>Bởi vì người tham gia phải báo cáo lại dữ liệu cảm biến với các dấu thời gian và vi trí địa lý nên có thể gây ra những rủi ro nghiêm trọng về quyền riêng tư. </a:t>
            </a:r>
          </a:p>
          <a:p>
            <a:pPr>
              <a:lnSpc>
                <a:spcPts val="5599"/>
              </a:lnSpc>
            </a:pPr>
            <a:endParaRPr lang="en-US" sz="3999">
              <a:solidFill>
                <a:srgbClr val="FFFFFF"/>
              </a:solidFill>
              <a:latin typeface="DejaVu Serif"/>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97496" y="891292"/>
            <a:ext cx="1170891" cy="1370192"/>
          </a:xfrm>
          <a:prstGeom prst="rect">
            <a:avLst/>
          </a:prstGeom>
        </p:spPr>
      </p:pic>
      <p:sp>
        <p:nvSpPr>
          <p:cNvPr id="4" name="TextBox 4"/>
          <p:cNvSpPr txBox="1"/>
          <p:nvPr/>
        </p:nvSpPr>
        <p:spPr>
          <a:xfrm>
            <a:off x="1028700" y="1028700"/>
            <a:ext cx="12297296"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của MCS</a:t>
            </a:r>
          </a:p>
        </p:txBody>
      </p:sp>
      <p:sp>
        <p:nvSpPr>
          <p:cNvPr id="5" name="TextBox 5"/>
          <p:cNvSpPr txBox="1"/>
          <p:nvPr/>
        </p:nvSpPr>
        <p:spPr>
          <a:xfrm>
            <a:off x="1028700" y="3058664"/>
            <a:ext cx="16230600" cy="4882555"/>
          </a:xfrm>
          <a:prstGeom prst="rect">
            <a:avLst/>
          </a:prstGeom>
        </p:spPr>
        <p:txBody>
          <a:bodyPr lIns="0" tIns="0" rIns="0" bIns="0" rtlCol="0" anchor="t">
            <a:spAutoFit/>
          </a:bodyPr>
          <a:lstStyle/>
          <a:p>
            <a:pPr>
              <a:lnSpc>
                <a:spcPts val="5599"/>
              </a:lnSpc>
            </a:pPr>
            <a:r>
              <a:rPr lang="en-US" sz="3999" dirty="0">
                <a:solidFill>
                  <a:srgbClr val="FFFFFF"/>
                </a:solidFill>
                <a:latin typeface="DejaVu Serif"/>
              </a:rPr>
              <a:t>Qua </a:t>
            </a:r>
            <a:r>
              <a:rPr lang="en-US" sz="3999" dirty="0" err="1">
                <a:solidFill>
                  <a:srgbClr val="FFFFFF"/>
                </a:solidFill>
                <a:latin typeface="DejaVu Serif"/>
              </a:rPr>
              <a:t>đó</a:t>
            </a:r>
            <a:r>
              <a:rPr lang="en-US" sz="3999" dirty="0">
                <a:solidFill>
                  <a:srgbClr val="FFFFFF"/>
                </a:solidFill>
                <a:latin typeface="DejaVu Serif"/>
              </a:rPr>
              <a:t> có </a:t>
            </a:r>
            <a:r>
              <a:rPr lang="en-US" sz="3999" dirty="0" err="1">
                <a:solidFill>
                  <a:srgbClr val="FFFFFF"/>
                </a:solidFill>
                <a:latin typeface="DejaVu Serif"/>
              </a:rPr>
              <a:t>những</a:t>
            </a:r>
            <a:r>
              <a:rPr lang="en-US" sz="3999" dirty="0">
                <a:solidFill>
                  <a:srgbClr val="FFFFFF"/>
                </a:solidFill>
                <a:latin typeface="DejaVu Serif"/>
              </a:rPr>
              <a:t> nghiên </a:t>
            </a:r>
            <a:r>
              <a:rPr lang="en-US" sz="3999" dirty="0" err="1">
                <a:solidFill>
                  <a:srgbClr val="FFFFFF"/>
                </a:solidFill>
                <a:latin typeface="DejaVu Serif"/>
              </a:rPr>
              <a:t>cứu</a:t>
            </a:r>
            <a:r>
              <a:rPr lang="en-US" sz="3999" dirty="0">
                <a:solidFill>
                  <a:srgbClr val="FFFFFF"/>
                </a:solidFill>
                <a:latin typeface="DejaVu Serif"/>
              </a:rPr>
              <a:t> </a:t>
            </a:r>
            <a:r>
              <a:rPr lang="en-US" sz="3999" dirty="0" err="1">
                <a:solidFill>
                  <a:srgbClr val="FFFFFF"/>
                </a:solidFill>
                <a:latin typeface="DejaVu Serif"/>
              </a:rPr>
              <a:t>về</a:t>
            </a:r>
            <a:r>
              <a:rPr lang="en-US" sz="3999" dirty="0">
                <a:solidFill>
                  <a:srgbClr val="FFFFFF"/>
                </a:solidFill>
                <a:latin typeface="DejaVu Serif"/>
              </a:rPr>
              <a:t> </a:t>
            </a:r>
            <a:r>
              <a:rPr lang="en-US" sz="3999" dirty="0" err="1">
                <a:solidFill>
                  <a:srgbClr val="FFFFFF"/>
                </a:solidFill>
                <a:latin typeface="DejaVu Serif"/>
              </a:rPr>
              <a:t>quyền</a:t>
            </a:r>
            <a:r>
              <a:rPr lang="en-US" sz="3999" dirty="0">
                <a:solidFill>
                  <a:srgbClr val="FFFFFF"/>
                </a:solidFill>
                <a:latin typeface="DejaVu Serif"/>
              </a:rPr>
              <a:t> riêng </a:t>
            </a:r>
            <a:r>
              <a:rPr lang="en-US" sz="3999" dirty="0" err="1">
                <a:solidFill>
                  <a:srgbClr val="FFFFFF"/>
                </a:solidFill>
                <a:latin typeface="DejaVu Serif"/>
              </a:rPr>
              <a:t>tư</a:t>
            </a:r>
            <a:r>
              <a:rPr lang="en-US" sz="3999" dirty="0">
                <a:solidFill>
                  <a:srgbClr val="FFFFFF"/>
                </a:solidFill>
                <a:latin typeface="DejaVu Serif"/>
              </a:rPr>
              <a:t> </a:t>
            </a:r>
            <a:r>
              <a:rPr lang="en-US" sz="3999" dirty="0" err="1">
                <a:solidFill>
                  <a:srgbClr val="FFFFFF"/>
                </a:solidFill>
                <a:latin typeface="DejaVu Serif"/>
              </a:rPr>
              <a:t>của</a:t>
            </a:r>
            <a:r>
              <a:rPr lang="en-US" sz="3999" dirty="0">
                <a:solidFill>
                  <a:srgbClr val="FFFFFF"/>
                </a:solidFill>
                <a:latin typeface="DejaVu Serif"/>
              </a:rPr>
              <a:t> </a:t>
            </a:r>
            <a:r>
              <a:rPr lang="en-US" sz="3999" dirty="0" err="1">
                <a:solidFill>
                  <a:srgbClr val="FFFFFF"/>
                </a:solidFill>
                <a:latin typeface="DejaVu Serif"/>
              </a:rPr>
              <a:t>vị</a:t>
            </a:r>
            <a:r>
              <a:rPr lang="en-US" sz="3999" dirty="0">
                <a:solidFill>
                  <a:srgbClr val="FFFFFF"/>
                </a:solidFill>
                <a:latin typeface="DejaVu Serif"/>
              </a:rPr>
              <a:t> </a:t>
            </a:r>
            <a:r>
              <a:rPr lang="en-US" sz="3999" dirty="0" err="1">
                <a:solidFill>
                  <a:srgbClr val="FFFFFF"/>
                </a:solidFill>
                <a:latin typeface="DejaVu Serif"/>
              </a:rPr>
              <a:t>trí</a:t>
            </a:r>
            <a:r>
              <a:rPr lang="en-US" sz="3999" dirty="0">
                <a:solidFill>
                  <a:srgbClr val="FFFFFF"/>
                </a:solidFill>
                <a:latin typeface="DejaVu Serif"/>
              </a:rPr>
              <a:t> và họ đã </a:t>
            </a:r>
            <a:r>
              <a:rPr lang="en-US" sz="3999" dirty="0" err="1">
                <a:solidFill>
                  <a:srgbClr val="FFFFFF"/>
                </a:solidFill>
                <a:latin typeface="DejaVu Serif"/>
              </a:rPr>
              <a:t>đề</a:t>
            </a:r>
            <a:r>
              <a:rPr lang="en-US" sz="3999" dirty="0">
                <a:solidFill>
                  <a:srgbClr val="FFFFFF"/>
                </a:solidFill>
                <a:latin typeface="DejaVu Serif"/>
              </a:rPr>
              <a:t> </a:t>
            </a:r>
            <a:r>
              <a:rPr lang="en-US" sz="3999" dirty="0" err="1">
                <a:solidFill>
                  <a:srgbClr val="FFFFFF"/>
                </a:solidFill>
                <a:latin typeface="DejaVu Serif"/>
              </a:rPr>
              <a:t>xuất</a:t>
            </a:r>
            <a:r>
              <a:rPr lang="en-US" sz="3999" dirty="0">
                <a:solidFill>
                  <a:srgbClr val="FFFFFF"/>
                </a:solidFill>
                <a:latin typeface="DejaVu Serif"/>
              </a:rPr>
              <a:t> 2 cơ </a:t>
            </a:r>
            <a:r>
              <a:rPr lang="en-US" sz="3999" dirty="0" err="1">
                <a:solidFill>
                  <a:srgbClr val="FFFFFF"/>
                </a:solidFill>
                <a:latin typeface="DejaVu Serif"/>
              </a:rPr>
              <a:t>chết</a:t>
            </a:r>
            <a:r>
              <a:rPr lang="en-US" sz="3999" dirty="0">
                <a:solidFill>
                  <a:srgbClr val="FFFFFF"/>
                </a:solidFill>
                <a:latin typeface="DejaVu Serif"/>
              </a:rPr>
              <a:t> bảo </a:t>
            </a:r>
            <a:r>
              <a:rPr lang="en-US" sz="3999" dirty="0" err="1">
                <a:solidFill>
                  <a:srgbClr val="FFFFFF"/>
                </a:solidFill>
                <a:latin typeface="DejaVu Serif"/>
              </a:rPr>
              <a:t>vệ</a:t>
            </a:r>
            <a:r>
              <a:rPr lang="en-US" sz="3999" dirty="0">
                <a:solidFill>
                  <a:srgbClr val="FFFFFF"/>
                </a:solidFill>
                <a:latin typeface="DejaVu Serif"/>
              </a:rPr>
              <a:t> :</a:t>
            </a:r>
          </a:p>
          <a:p>
            <a:pPr>
              <a:lnSpc>
                <a:spcPts val="5599"/>
              </a:lnSpc>
            </a:pPr>
            <a:r>
              <a:rPr lang="en-US" sz="4000" dirty="0">
                <a:solidFill>
                  <a:srgbClr val="FFFFFF"/>
                </a:solidFill>
                <a:latin typeface="Arimo"/>
              </a:rPr>
              <a:t> +Bảo </a:t>
            </a:r>
            <a:r>
              <a:rPr lang="en-US" sz="4000" dirty="0" err="1">
                <a:solidFill>
                  <a:srgbClr val="FFFFFF"/>
                </a:solidFill>
                <a:latin typeface="Arimo"/>
              </a:rPr>
              <a:t>vệ</a:t>
            </a:r>
            <a:r>
              <a:rPr lang="en-US" sz="4000" dirty="0">
                <a:solidFill>
                  <a:srgbClr val="FFFFFF"/>
                </a:solidFill>
                <a:latin typeface="Arimo"/>
              </a:rPr>
              <a:t> danh </a:t>
            </a:r>
            <a:r>
              <a:rPr lang="en-US" sz="4000" dirty="0" err="1">
                <a:solidFill>
                  <a:srgbClr val="FFFFFF"/>
                </a:solidFill>
                <a:latin typeface="Arimo"/>
              </a:rPr>
              <a:t>tính</a:t>
            </a:r>
            <a:r>
              <a:rPr lang="en-US" sz="4000" dirty="0">
                <a:solidFill>
                  <a:srgbClr val="FFFFFF"/>
                </a:solidFill>
                <a:latin typeface="Arimo"/>
              </a:rPr>
              <a:t> </a:t>
            </a:r>
            <a:r>
              <a:rPr lang="en-US" sz="4000" dirty="0" err="1">
                <a:solidFill>
                  <a:srgbClr val="FFFFFF"/>
                </a:solidFill>
                <a:latin typeface="Arimo"/>
              </a:rPr>
              <a:t>của</a:t>
            </a:r>
            <a:r>
              <a:rPr lang="en-US" sz="4000" dirty="0">
                <a:solidFill>
                  <a:srgbClr val="FFFFFF"/>
                </a:solidFill>
                <a:latin typeface="Arimo"/>
              </a:rPr>
              <a:t> </a:t>
            </a:r>
            <a:r>
              <a:rPr lang="en-US" sz="4000" dirty="0" err="1">
                <a:solidFill>
                  <a:srgbClr val="FFFFFF"/>
                </a:solidFill>
                <a:latin typeface="Arimo"/>
              </a:rPr>
              <a:t>người</a:t>
            </a:r>
            <a:r>
              <a:rPr lang="en-US" sz="4000" dirty="0">
                <a:solidFill>
                  <a:srgbClr val="FFFFFF"/>
                </a:solidFill>
                <a:latin typeface="Arimo"/>
              </a:rPr>
              <a:t> </a:t>
            </a:r>
            <a:r>
              <a:rPr lang="en-US" sz="4000" dirty="0" err="1">
                <a:solidFill>
                  <a:srgbClr val="FFFFFF"/>
                </a:solidFill>
                <a:latin typeface="Arimo"/>
              </a:rPr>
              <a:t>dùng</a:t>
            </a:r>
            <a:r>
              <a:rPr lang="en-US" sz="4000" dirty="0">
                <a:solidFill>
                  <a:srgbClr val="FFFFFF"/>
                </a:solidFill>
                <a:latin typeface="Arimo"/>
              </a:rPr>
              <a:t> thông qua </a:t>
            </a:r>
            <a:r>
              <a:rPr lang="en-US" sz="4000" dirty="0" err="1">
                <a:solidFill>
                  <a:srgbClr val="FFFFFF"/>
                </a:solidFill>
                <a:latin typeface="Arimo"/>
              </a:rPr>
              <a:t>ẩn</a:t>
            </a:r>
            <a:r>
              <a:rPr lang="en-US" sz="4000" dirty="0">
                <a:solidFill>
                  <a:srgbClr val="FFFFFF"/>
                </a:solidFill>
                <a:latin typeface="Arimo"/>
              </a:rPr>
              <a:t> danh, do </a:t>
            </a:r>
            <a:r>
              <a:rPr lang="en-US" sz="4000" dirty="0" err="1">
                <a:solidFill>
                  <a:srgbClr val="FFFFFF"/>
                </a:solidFill>
                <a:latin typeface="Arimo"/>
              </a:rPr>
              <a:t>đó</a:t>
            </a:r>
            <a:r>
              <a:rPr lang="en-US" sz="4000" dirty="0">
                <a:solidFill>
                  <a:srgbClr val="FFFFFF"/>
                </a:solidFill>
                <a:latin typeface="Arimo"/>
              </a:rPr>
              <a:t> </a:t>
            </a:r>
            <a:r>
              <a:rPr lang="en-US" sz="4000" dirty="0" err="1">
                <a:solidFill>
                  <a:srgbClr val="FFFFFF"/>
                </a:solidFill>
                <a:latin typeface="Arimo"/>
              </a:rPr>
              <a:t>dấu</a:t>
            </a:r>
            <a:r>
              <a:rPr lang="en-US" sz="4000" dirty="0">
                <a:solidFill>
                  <a:srgbClr val="FFFFFF"/>
                </a:solidFill>
                <a:latin typeface="Arimo"/>
              </a:rPr>
              <a:t> </a:t>
            </a:r>
            <a:r>
              <a:rPr lang="en-US" sz="4000" dirty="0" err="1">
                <a:solidFill>
                  <a:srgbClr val="FFFFFF"/>
                </a:solidFill>
                <a:latin typeface="Arimo"/>
              </a:rPr>
              <a:t>vết</a:t>
            </a:r>
            <a:r>
              <a:rPr lang="en-US" sz="4000" dirty="0">
                <a:solidFill>
                  <a:srgbClr val="FFFFFF"/>
                </a:solidFill>
                <a:latin typeface="Arimo"/>
              </a:rPr>
              <a:t> </a:t>
            </a:r>
            <a:r>
              <a:rPr lang="en-US" sz="4000" dirty="0" err="1">
                <a:solidFill>
                  <a:srgbClr val="FFFFFF"/>
                </a:solidFill>
                <a:latin typeface="Arimo"/>
              </a:rPr>
              <a:t>vị</a:t>
            </a:r>
            <a:r>
              <a:rPr lang="en-US" sz="4000" dirty="0">
                <a:solidFill>
                  <a:srgbClr val="FFFFFF"/>
                </a:solidFill>
                <a:latin typeface="Arimo"/>
              </a:rPr>
              <a:t> </a:t>
            </a:r>
            <a:r>
              <a:rPr lang="en-US" sz="4000" dirty="0" err="1">
                <a:solidFill>
                  <a:srgbClr val="FFFFFF"/>
                </a:solidFill>
                <a:latin typeface="Arimo"/>
              </a:rPr>
              <a:t>trí</a:t>
            </a:r>
            <a:r>
              <a:rPr lang="en-US" sz="4000" dirty="0">
                <a:solidFill>
                  <a:srgbClr val="FFFFFF"/>
                </a:solidFill>
                <a:latin typeface="Arimo"/>
              </a:rPr>
              <a:t> </a:t>
            </a:r>
            <a:r>
              <a:rPr lang="en-US" sz="4000" dirty="0" err="1">
                <a:solidFill>
                  <a:srgbClr val="FFFFFF"/>
                </a:solidFill>
                <a:latin typeface="Arimo"/>
              </a:rPr>
              <a:t>của</a:t>
            </a:r>
            <a:r>
              <a:rPr lang="en-US" sz="4000" dirty="0">
                <a:solidFill>
                  <a:srgbClr val="FFFFFF"/>
                </a:solidFill>
                <a:latin typeface="Arimo"/>
              </a:rPr>
              <a:t> họ </a:t>
            </a:r>
            <a:r>
              <a:rPr lang="en-US" sz="4000" dirty="0" err="1">
                <a:solidFill>
                  <a:srgbClr val="FFFFFF"/>
                </a:solidFill>
                <a:latin typeface="Arimo"/>
              </a:rPr>
              <a:t>không</a:t>
            </a:r>
            <a:r>
              <a:rPr lang="en-US" sz="4000" dirty="0">
                <a:solidFill>
                  <a:srgbClr val="FFFFFF"/>
                </a:solidFill>
                <a:latin typeface="Arimo"/>
              </a:rPr>
              <a:t> </a:t>
            </a:r>
            <a:r>
              <a:rPr lang="en-US" sz="4000" dirty="0" err="1">
                <a:solidFill>
                  <a:srgbClr val="FFFFFF"/>
                </a:solidFill>
                <a:latin typeface="Arimo"/>
              </a:rPr>
              <a:t>thể</a:t>
            </a:r>
            <a:r>
              <a:rPr lang="en-US" sz="4000" dirty="0">
                <a:solidFill>
                  <a:srgbClr val="FFFFFF"/>
                </a:solidFill>
                <a:latin typeface="Arimo"/>
              </a:rPr>
              <a:t> </a:t>
            </a:r>
            <a:r>
              <a:rPr lang="en-US" sz="4000" dirty="0" err="1">
                <a:solidFill>
                  <a:srgbClr val="FFFFFF"/>
                </a:solidFill>
                <a:latin typeface="Arimo"/>
              </a:rPr>
              <a:t>được</a:t>
            </a:r>
            <a:r>
              <a:rPr lang="en-US" sz="4000" dirty="0">
                <a:solidFill>
                  <a:srgbClr val="FFFFFF"/>
                </a:solidFill>
                <a:latin typeface="Arimo"/>
              </a:rPr>
              <a:t> </a:t>
            </a:r>
            <a:r>
              <a:rPr lang="en-US" sz="4000" dirty="0" err="1">
                <a:solidFill>
                  <a:srgbClr val="FFFFFF"/>
                </a:solidFill>
                <a:latin typeface="Arimo"/>
              </a:rPr>
              <a:t>liên</a:t>
            </a:r>
            <a:r>
              <a:rPr lang="en-US" sz="4000" dirty="0">
                <a:solidFill>
                  <a:srgbClr val="FFFFFF"/>
                </a:solidFill>
                <a:latin typeface="Arimo"/>
              </a:rPr>
              <a:t> </a:t>
            </a:r>
            <a:r>
              <a:rPr lang="en-US" sz="4000" dirty="0" err="1">
                <a:solidFill>
                  <a:srgbClr val="FFFFFF"/>
                </a:solidFill>
                <a:latin typeface="Arimo"/>
              </a:rPr>
              <a:t>kết</a:t>
            </a:r>
            <a:r>
              <a:rPr lang="en-US" sz="4000" dirty="0">
                <a:solidFill>
                  <a:srgbClr val="FFFFFF"/>
                </a:solidFill>
                <a:latin typeface="Arimo"/>
              </a:rPr>
              <a:t> với </a:t>
            </a:r>
            <a:r>
              <a:rPr lang="en-US" sz="4000" dirty="0" err="1">
                <a:solidFill>
                  <a:srgbClr val="FFFFFF"/>
                </a:solidFill>
                <a:latin typeface="Arimo"/>
              </a:rPr>
              <a:t>các</a:t>
            </a:r>
            <a:r>
              <a:rPr lang="en-US" sz="4000" dirty="0">
                <a:solidFill>
                  <a:srgbClr val="FFFFFF"/>
                </a:solidFill>
                <a:latin typeface="Arimo"/>
              </a:rPr>
              <a:t> </a:t>
            </a:r>
            <a:r>
              <a:rPr lang="en-US" sz="4000" dirty="0" err="1">
                <a:solidFill>
                  <a:srgbClr val="FFFFFF"/>
                </a:solidFill>
                <a:latin typeface="Arimo"/>
              </a:rPr>
              <a:t>cá</a:t>
            </a:r>
            <a:r>
              <a:rPr lang="en-US" sz="4000" dirty="0">
                <a:solidFill>
                  <a:srgbClr val="FFFFFF"/>
                </a:solidFill>
                <a:latin typeface="Arimo"/>
              </a:rPr>
              <a:t> nhân </a:t>
            </a:r>
            <a:r>
              <a:rPr lang="en-US" sz="4000" dirty="0" err="1">
                <a:solidFill>
                  <a:srgbClr val="FFFFFF"/>
                </a:solidFill>
                <a:latin typeface="Arimo"/>
              </a:rPr>
              <a:t>cụ</a:t>
            </a:r>
            <a:r>
              <a:rPr lang="en-US" sz="4000" dirty="0">
                <a:solidFill>
                  <a:srgbClr val="FFFFFF"/>
                </a:solidFill>
                <a:latin typeface="Arimo"/>
              </a:rPr>
              <a:t> </a:t>
            </a:r>
            <a:r>
              <a:rPr lang="en-US" sz="4000" dirty="0" err="1">
                <a:solidFill>
                  <a:srgbClr val="FFFFFF"/>
                </a:solidFill>
                <a:latin typeface="Arimo"/>
              </a:rPr>
              <a:t>thể</a:t>
            </a:r>
            <a:endParaRPr lang="en-US" sz="4000" dirty="0">
              <a:solidFill>
                <a:srgbClr val="FFFFFF"/>
              </a:solidFill>
              <a:latin typeface="Arimo"/>
            </a:endParaRPr>
          </a:p>
          <a:p>
            <a:pPr>
              <a:lnSpc>
                <a:spcPts val="5599"/>
              </a:lnSpc>
            </a:pPr>
            <a:r>
              <a:rPr lang="en-US" sz="4000" dirty="0">
                <a:solidFill>
                  <a:srgbClr val="FFFFFF"/>
                </a:solidFill>
                <a:latin typeface="Arimo"/>
              </a:rPr>
              <a:t> +Sử </a:t>
            </a:r>
            <a:r>
              <a:rPr lang="en-US" sz="4000" dirty="0" err="1">
                <a:solidFill>
                  <a:srgbClr val="FFFFFF"/>
                </a:solidFill>
                <a:latin typeface="Arimo"/>
              </a:rPr>
              <a:t>dụng</a:t>
            </a:r>
            <a:r>
              <a:rPr lang="en-US" sz="4000" dirty="0">
                <a:solidFill>
                  <a:srgbClr val="FFFFFF"/>
                </a:solidFill>
                <a:latin typeface="Arimo"/>
              </a:rPr>
              <a:t> </a:t>
            </a:r>
            <a:r>
              <a:rPr lang="en-US" sz="4000" dirty="0" err="1">
                <a:solidFill>
                  <a:srgbClr val="FFFFFF"/>
                </a:solidFill>
                <a:latin typeface="Arimo"/>
              </a:rPr>
              <a:t>vị</a:t>
            </a:r>
            <a:r>
              <a:rPr lang="en-US" sz="4000" dirty="0">
                <a:solidFill>
                  <a:srgbClr val="FFFFFF"/>
                </a:solidFill>
                <a:latin typeface="Arimo"/>
              </a:rPr>
              <a:t> </a:t>
            </a:r>
            <a:r>
              <a:rPr lang="en-US" sz="4000" dirty="0" err="1">
                <a:solidFill>
                  <a:srgbClr val="FFFFFF"/>
                </a:solidFill>
                <a:latin typeface="Arimo"/>
              </a:rPr>
              <a:t>trí</a:t>
            </a:r>
            <a:r>
              <a:rPr lang="en-US" sz="4000" dirty="0">
                <a:solidFill>
                  <a:srgbClr val="FFFFFF"/>
                </a:solidFill>
                <a:latin typeface="Arimo"/>
              </a:rPr>
              <a:t> sự </a:t>
            </a:r>
            <a:r>
              <a:rPr lang="en-US" sz="4000" dirty="0" err="1">
                <a:solidFill>
                  <a:srgbClr val="FFFFFF"/>
                </a:solidFill>
                <a:latin typeface="Arimo"/>
              </a:rPr>
              <a:t>xáo</a:t>
            </a:r>
            <a:r>
              <a:rPr lang="en-US" sz="4000" dirty="0">
                <a:solidFill>
                  <a:srgbClr val="FFFFFF"/>
                </a:solidFill>
                <a:latin typeface="Arimo"/>
              </a:rPr>
              <a:t> </a:t>
            </a:r>
            <a:r>
              <a:rPr lang="en-US" sz="4000" dirty="0" err="1">
                <a:solidFill>
                  <a:srgbClr val="FFFFFF"/>
                </a:solidFill>
                <a:latin typeface="Arimo"/>
              </a:rPr>
              <a:t>trộn</a:t>
            </a:r>
            <a:r>
              <a:rPr lang="en-US" sz="4000" dirty="0">
                <a:solidFill>
                  <a:srgbClr val="FFFFFF"/>
                </a:solidFill>
                <a:latin typeface="Arimo"/>
              </a:rPr>
              <a:t> để </a:t>
            </a:r>
            <a:r>
              <a:rPr lang="en-US" sz="4000" dirty="0" err="1">
                <a:solidFill>
                  <a:srgbClr val="FFFFFF"/>
                </a:solidFill>
                <a:latin typeface="Arimo"/>
              </a:rPr>
              <a:t>thay</a:t>
            </a:r>
            <a:r>
              <a:rPr lang="en-US" sz="4000" dirty="0">
                <a:solidFill>
                  <a:srgbClr val="FFFFFF"/>
                </a:solidFill>
                <a:latin typeface="Arimo"/>
              </a:rPr>
              <a:t> </a:t>
            </a:r>
            <a:r>
              <a:rPr lang="en-US" sz="4000" dirty="0" err="1">
                <a:solidFill>
                  <a:srgbClr val="FFFFFF"/>
                </a:solidFill>
                <a:latin typeface="Arimo"/>
              </a:rPr>
              <a:t>đổi</a:t>
            </a:r>
            <a:r>
              <a:rPr lang="en-US" sz="4000" dirty="0">
                <a:solidFill>
                  <a:srgbClr val="FFFFFF"/>
                </a:solidFill>
                <a:latin typeface="Arimo"/>
              </a:rPr>
              <a:t> </a:t>
            </a:r>
            <a:r>
              <a:rPr lang="en-US" sz="4000" dirty="0" err="1">
                <a:solidFill>
                  <a:srgbClr val="FFFFFF"/>
                </a:solidFill>
                <a:latin typeface="Arimo"/>
              </a:rPr>
              <a:t>vị</a:t>
            </a:r>
            <a:r>
              <a:rPr lang="en-US" sz="4000" dirty="0">
                <a:solidFill>
                  <a:srgbClr val="FFFFFF"/>
                </a:solidFill>
                <a:latin typeface="Arimo"/>
              </a:rPr>
              <a:t> </a:t>
            </a:r>
            <a:r>
              <a:rPr lang="en-US" sz="4000" dirty="0" err="1">
                <a:solidFill>
                  <a:srgbClr val="FFFFFF"/>
                </a:solidFill>
                <a:latin typeface="Arimo"/>
              </a:rPr>
              <a:t>trí</a:t>
            </a:r>
            <a:r>
              <a:rPr lang="en-US" sz="4000" dirty="0">
                <a:solidFill>
                  <a:srgbClr val="FFFFFF"/>
                </a:solidFill>
                <a:latin typeface="Arimo"/>
              </a:rPr>
              <a:t> </a:t>
            </a:r>
            <a:r>
              <a:rPr lang="en-US" sz="4000" dirty="0" err="1">
                <a:solidFill>
                  <a:srgbClr val="FFFFFF"/>
                </a:solidFill>
                <a:latin typeface="Arimo"/>
              </a:rPr>
              <a:t>thực</a:t>
            </a:r>
            <a:r>
              <a:rPr lang="en-US" sz="4000" dirty="0">
                <a:solidFill>
                  <a:srgbClr val="FFFFFF"/>
                </a:solidFill>
                <a:latin typeface="Arimo"/>
              </a:rPr>
              <a:t> </a:t>
            </a:r>
            <a:r>
              <a:rPr lang="en-US" sz="4000" dirty="0" err="1">
                <a:solidFill>
                  <a:srgbClr val="FFFFFF"/>
                </a:solidFill>
                <a:latin typeface="Arimo"/>
              </a:rPr>
              <a:t>tế</a:t>
            </a:r>
            <a:r>
              <a:rPr lang="en-US" sz="4000" dirty="0">
                <a:solidFill>
                  <a:srgbClr val="FFFFFF"/>
                </a:solidFill>
                <a:latin typeface="Arimo"/>
              </a:rPr>
              <a:t> </a:t>
            </a:r>
            <a:r>
              <a:rPr lang="en-US" sz="4000" dirty="0" err="1">
                <a:solidFill>
                  <a:srgbClr val="FFFFFF"/>
                </a:solidFill>
                <a:latin typeface="Arimo"/>
              </a:rPr>
              <a:t>của</a:t>
            </a:r>
            <a:r>
              <a:rPr lang="en-US" sz="4000" dirty="0">
                <a:solidFill>
                  <a:srgbClr val="FFFFFF"/>
                </a:solidFill>
                <a:latin typeface="Arimo"/>
              </a:rPr>
              <a:t> </a:t>
            </a:r>
            <a:r>
              <a:rPr lang="en-US" sz="4000" dirty="0" err="1">
                <a:solidFill>
                  <a:srgbClr val="FFFFFF"/>
                </a:solidFill>
                <a:latin typeface="Arimo"/>
              </a:rPr>
              <a:t>người</a:t>
            </a:r>
            <a:r>
              <a:rPr lang="en-US" sz="4000" dirty="0">
                <a:solidFill>
                  <a:srgbClr val="FFFFFF"/>
                </a:solidFill>
                <a:latin typeface="Arimo"/>
              </a:rPr>
              <a:t> </a:t>
            </a:r>
            <a:r>
              <a:rPr lang="en-US" sz="4000" dirty="0" err="1">
                <a:solidFill>
                  <a:srgbClr val="FFFFFF"/>
                </a:solidFill>
                <a:latin typeface="Arimo"/>
              </a:rPr>
              <a:t>dùng</a:t>
            </a:r>
            <a:r>
              <a:rPr lang="en-US" sz="4000" dirty="0">
                <a:solidFill>
                  <a:srgbClr val="FFFFFF"/>
                </a:solidFill>
                <a:latin typeface="Arimo"/>
              </a:rPr>
              <a:t> tiếp </a:t>
            </a:r>
            <a:r>
              <a:rPr lang="en-US" sz="4000" dirty="0" err="1">
                <a:solidFill>
                  <a:srgbClr val="FFFFFF"/>
                </a:solidFill>
                <a:latin typeface="Arimo"/>
              </a:rPr>
              <a:t>xúc</a:t>
            </a:r>
            <a:r>
              <a:rPr lang="en-US" sz="4000" dirty="0">
                <a:solidFill>
                  <a:srgbClr val="FFFFFF"/>
                </a:solidFill>
                <a:latin typeface="Arimo"/>
              </a:rPr>
              <a:t> với </a:t>
            </a:r>
            <a:r>
              <a:rPr lang="en-US" sz="4000" dirty="0" err="1">
                <a:solidFill>
                  <a:srgbClr val="FFFFFF"/>
                </a:solidFill>
                <a:latin typeface="Arimo"/>
              </a:rPr>
              <a:t>nhà</a:t>
            </a:r>
            <a:r>
              <a:rPr lang="en-US" sz="4000" dirty="0">
                <a:solidFill>
                  <a:srgbClr val="FFFFFF"/>
                </a:solidFill>
                <a:latin typeface="Arimo"/>
              </a:rPr>
              <a:t> </a:t>
            </a:r>
            <a:r>
              <a:rPr lang="en-US" sz="4000" dirty="0" err="1">
                <a:solidFill>
                  <a:srgbClr val="FFFFFF"/>
                </a:solidFill>
                <a:latin typeface="Arimo"/>
              </a:rPr>
              <a:t>cung</a:t>
            </a:r>
            <a:r>
              <a:rPr lang="en-US" sz="4000" dirty="0">
                <a:solidFill>
                  <a:srgbClr val="FFFFFF"/>
                </a:solidFill>
                <a:latin typeface="Arimo"/>
              </a:rPr>
              <a:t> </a:t>
            </a:r>
            <a:r>
              <a:rPr lang="en-US" sz="4000" dirty="0" err="1">
                <a:solidFill>
                  <a:srgbClr val="FFFFFF"/>
                </a:solidFill>
                <a:latin typeface="Arimo"/>
              </a:rPr>
              <a:t>cấp</a:t>
            </a:r>
            <a:r>
              <a:rPr lang="en-US" sz="4000" dirty="0">
                <a:solidFill>
                  <a:srgbClr val="FFFFFF"/>
                </a:solidFill>
                <a:latin typeface="Arimo"/>
              </a:rPr>
              <a:t> dịch vụ</a:t>
            </a:r>
          </a:p>
          <a:p>
            <a:pPr>
              <a:lnSpc>
                <a:spcPts val="5599"/>
              </a:lnSpc>
            </a:pPr>
            <a:endParaRPr lang="en-US" sz="1200" dirty="0">
              <a:solidFill>
                <a:srgbClr val="FFFFFF"/>
              </a:solidFill>
              <a:latin typeface="Arim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97496" y="891292"/>
            <a:ext cx="1170891" cy="1370192"/>
          </a:xfrm>
          <a:prstGeom prst="rect">
            <a:avLst/>
          </a:prstGeom>
        </p:spPr>
      </p:pic>
      <p:sp>
        <p:nvSpPr>
          <p:cNvPr id="4" name="TextBox 4"/>
          <p:cNvSpPr txBox="1"/>
          <p:nvPr/>
        </p:nvSpPr>
        <p:spPr>
          <a:xfrm>
            <a:off x="1028700" y="1028700"/>
            <a:ext cx="12297296"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của MCS</a:t>
            </a:r>
          </a:p>
        </p:txBody>
      </p:sp>
      <p:sp>
        <p:nvSpPr>
          <p:cNvPr id="5" name="TextBox 5"/>
          <p:cNvSpPr txBox="1"/>
          <p:nvPr/>
        </p:nvSpPr>
        <p:spPr>
          <a:xfrm>
            <a:off x="1028700" y="3058664"/>
            <a:ext cx="16230600" cy="6318250"/>
          </a:xfrm>
          <a:prstGeom prst="rect">
            <a:avLst/>
          </a:prstGeom>
        </p:spPr>
        <p:txBody>
          <a:bodyPr lIns="0" tIns="0" rIns="0" bIns="0" rtlCol="0" anchor="t">
            <a:spAutoFit/>
          </a:bodyPr>
          <a:lstStyle/>
          <a:p>
            <a:pPr>
              <a:lnSpc>
                <a:spcPts val="5599"/>
              </a:lnSpc>
            </a:pPr>
            <a:r>
              <a:rPr lang="en-US" sz="3999">
                <a:solidFill>
                  <a:srgbClr val="FFFFFF"/>
                </a:solidFill>
                <a:latin typeface="DejaVu Serif"/>
              </a:rPr>
              <a:t>Sự xáo trộn:</a:t>
            </a:r>
          </a:p>
          <a:p>
            <a:pPr>
              <a:lnSpc>
                <a:spcPts val="5599"/>
              </a:lnSpc>
            </a:pPr>
            <a:r>
              <a:rPr lang="en-US" sz="3999">
                <a:solidFill>
                  <a:srgbClr val="FFFFFF"/>
                </a:solidFill>
                <a:latin typeface="DejaVu Serif"/>
              </a:rPr>
              <a:t>-    Một trong những cơ chế xáo trộn phổ biến nhất là che đậy là cloaking. Nó đại diện cho vị trí của người dùng dưới dạng được che giấu vùng chứa nhiều ô chi tiết thay vì một địa điểm hoặc ô cụ thể, Nhưng điều này rất dễ bị kẻ thù phát hiện nếu đối thủ có kiến thức từ trước về phân bố vị trí mục tiêu </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97496" y="891292"/>
            <a:ext cx="1170891" cy="1370192"/>
          </a:xfrm>
          <a:prstGeom prst="rect">
            <a:avLst/>
          </a:prstGeom>
        </p:spPr>
      </p:pic>
      <p:pic>
        <p:nvPicPr>
          <p:cNvPr id="4" name="Picture 4"/>
          <p:cNvPicPr>
            <a:picLocks noChangeAspect="1"/>
          </p:cNvPicPr>
          <p:nvPr/>
        </p:nvPicPr>
        <p:blipFill>
          <a:blip r:embed="rId5"/>
          <a:srcRect l="3735"/>
          <a:stretch>
            <a:fillRect/>
          </a:stretch>
        </p:blipFill>
        <p:spPr>
          <a:xfrm>
            <a:off x="4609810" y="2809158"/>
            <a:ext cx="8526959" cy="5768944"/>
          </a:xfrm>
          <a:prstGeom prst="rect">
            <a:avLst/>
          </a:prstGeom>
        </p:spPr>
      </p:pic>
      <p:sp>
        <p:nvSpPr>
          <p:cNvPr id="5" name="TextBox 5"/>
          <p:cNvSpPr txBox="1"/>
          <p:nvPr/>
        </p:nvSpPr>
        <p:spPr>
          <a:xfrm>
            <a:off x="1028700" y="1028700"/>
            <a:ext cx="12297296"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của MCS</a:t>
            </a:r>
          </a:p>
        </p:txBody>
      </p:sp>
      <p:sp>
        <p:nvSpPr>
          <p:cNvPr id="6" name="TextBox 6"/>
          <p:cNvSpPr txBox="1"/>
          <p:nvPr/>
        </p:nvSpPr>
        <p:spPr>
          <a:xfrm>
            <a:off x="6496281" y="8921750"/>
            <a:ext cx="4754017" cy="336550"/>
          </a:xfrm>
          <a:prstGeom prst="rect">
            <a:avLst/>
          </a:prstGeom>
        </p:spPr>
        <p:txBody>
          <a:bodyPr lIns="0" tIns="0" rIns="0" bIns="0" rtlCol="0" anchor="t">
            <a:spAutoFit/>
          </a:bodyPr>
          <a:lstStyle/>
          <a:p>
            <a:pPr algn="ctr">
              <a:lnSpc>
                <a:spcPts val="2600"/>
              </a:lnSpc>
              <a:spcBef>
                <a:spcPct val="0"/>
              </a:spcBef>
            </a:pPr>
            <a:r>
              <a:rPr lang="en-US" sz="2000">
                <a:solidFill>
                  <a:srgbClr val="FFFFFF"/>
                </a:solidFill>
                <a:latin typeface="Prompt Light"/>
              </a:rPr>
              <a:t>Bảo vệ quyền riêng tư bằng xáo trộn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97496" y="891292"/>
            <a:ext cx="1170891" cy="1370192"/>
          </a:xfrm>
          <a:prstGeom prst="rect">
            <a:avLst/>
          </a:prstGeom>
        </p:spPr>
      </p:pic>
      <p:sp>
        <p:nvSpPr>
          <p:cNvPr id="4" name="TextBox 4"/>
          <p:cNvSpPr txBox="1"/>
          <p:nvPr/>
        </p:nvSpPr>
        <p:spPr>
          <a:xfrm>
            <a:off x="1028700" y="1028700"/>
            <a:ext cx="12297296"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của MCS</a:t>
            </a:r>
          </a:p>
        </p:txBody>
      </p:sp>
      <p:sp>
        <p:nvSpPr>
          <p:cNvPr id="5" name="TextBox 5"/>
          <p:cNvSpPr txBox="1"/>
          <p:nvPr/>
        </p:nvSpPr>
        <p:spPr>
          <a:xfrm>
            <a:off x="1028700" y="3058664"/>
            <a:ext cx="16230600" cy="5613400"/>
          </a:xfrm>
          <a:prstGeom prst="rect">
            <a:avLst/>
          </a:prstGeom>
        </p:spPr>
        <p:txBody>
          <a:bodyPr lIns="0" tIns="0" rIns="0" bIns="0" rtlCol="0" anchor="t">
            <a:spAutoFit/>
          </a:bodyPr>
          <a:lstStyle/>
          <a:p>
            <a:pPr>
              <a:lnSpc>
                <a:spcPts val="5599"/>
              </a:lnSpc>
            </a:pPr>
            <a:r>
              <a:rPr lang="en-US" sz="3999">
                <a:solidFill>
                  <a:srgbClr val="FFFFFF"/>
                </a:solidFill>
                <a:latin typeface="DejaVu Serif"/>
              </a:rPr>
              <a:t>Location privacy được đưa ra để đảm bảo rằng người dùng có cơ hội được ánh xạ tới một vị trí bị xáo trộn cụ thể từ bất kỳ các địa điểm thực tế là tương tự. Càng giống thì xác suất cho mỗi khu vực thì càng khó để suy ra vị trí người dùng, dẫn đến bảo vệ quyền riêng tư tốt hơn. Nói cách khác, vị trí của người tham gia có thể được ánh xạ đến một nơi rất xa, miễn là các giá trị cảm biến của hai vị trí gần nhau.</a:t>
            </a:r>
          </a:p>
          <a:p>
            <a:pPr>
              <a:lnSpc>
                <a:spcPts val="5599"/>
              </a:lnSpc>
            </a:pPr>
            <a:endParaRPr lang="en-US" sz="3999">
              <a:solidFill>
                <a:srgbClr val="FFFFFF"/>
              </a:solidFill>
              <a:latin typeface="DejaVu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97496" y="891292"/>
            <a:ext cx="1170891" cy="1370192"/>
          </a:xfrm>
          <a:prstGeom prst="rect">
            <a:avLst/>
          </a:prstGeom>
        </p:spPr>
      </p:pic>
      <p:sp>
        <p:nvSpPr>
          <p:cNvPr id="4" name="TextBox 4"/>
          <p:cNvSpPr txBox="1"/>
          <p:nvPr/>
        </p:nvSpPr>
        <p:spPr>
          <a:xfrm>
            <a:off x="1028700" y="1028700"/>
            <a:ext cx="12297296" cy="1095375"/>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Location privacy của MCS</a:t>
            </a:r>
          </a:p>
        </p:txBody>
      </p:sp>
      <p:sp>
        <p:nvSpPr>
          <p:cNvPr id="5" name="TextBox 5"/>
          <p:cNvSpPr txBox="1"/>
          <p:nvPr/>
        </p:nvSpPr>
        <p:spPr>
          <a:xfrm>
            <a:off x="1028700" y="3058664"/>
            <a:ext cx="16230600" cy="4882555"/>
          </a:xfrm>
          <a:prstGeom prst="rect">
            <a:avLst/>
          </a:prstGeom>
        </p:spPr>
        <p:txBody>
          <a:bodyPr lIns="0" tIns="0" rIns="0" bIns="0" rtlCol="0" anchor="t">
            <a:spAutoFit/>
          </a:bodyPr>
          <a:lstStyle/>
          <a:p>
            <a:pPr>
              <a:lnSpc>
                <a:spcPts val="5599"/>
              </a:lnSpc>
            </a:pPr>
            <a:r>
              <a:rPr lang="en-US" sz="3999" dirty="0">
                <a:solidFill>
                  <a:srgbClr val="FFFFFF"/>
                </a:solidFill>
                <a:latin typeface="DejaVu Serif"/>
              </a:rPr>
              <a:t>Qua </a:t>
            </a:r>
            <a:r>
              <a:rPr lang="en-US" sz="3999" dirty="0" err="1">
                <a:solidFill>
                  <a:srgbClr val="FFFFFF"/>
                </a:solidFill>
                <a:latin typeface="DejaVu Serif"/>
              </a:rPr>
              <a:t>đó</a:t>
            </a:r>
            <a:r>
              <a:rPr lang="en-US" sz="3999" dirty="0">
                <a:solidFill>
                  <a:srgbClr val="FFFFFF"/>
                </a:solidFill>
                <a:latin typeface="DejaVu Serif"/>
              </a:rPr>
              <a:t> có </a:t>
            </a:r>
            <a:r>
              <a:rPr lang="en-US" sz="3999" dirty="0" err="1">
                <a:solidFill>
                  <a:srgbClr val="FFFFFF"/>
                </a:solidFill>
                <a:latin typeface="DejaVu Serif"/>
              </a:rPr>
              <a:t>những</a:t>
            </a:r>
            <a:r>
              <a:rPr lang="en-US" sz="3999" dirty="0">
                <a:solidFill>
                  <a:srgbClr val="FFFFFF"/>
                </a:solidFill>
                <a:latin typeface="DejaVu Serif"/>
              </a:rPr>
              <a:t> nghiên </a:t>
            </a:r>
            <a:r>
              <a:rPr lang="en-US" sz="3999" dirty="0" err="1">
                <a:solidFill>
                  <a:srgbClr val="FFFFFF"/>
                </a:solidFill>
                <a:latin typeface="DejaVu Serif"/>
              </a:rPr>
              <a:t>cứu</a:t>
            </a:r>
            <a:r>
              <a:rPr lang="en-US" sz="3999" dirty="0">
                <a:solidFill>
                  <a:srgbClr val="FFFFFF"/>
                </a:solidFill>
                <a:latin typeface="DejaVu Serif"/>
              </a:rPr>
              <a:t> </a:t>
            </a:r>
            <a:r>
              <a:rPr lang="en-US" sz="3999" dirty="0" err="1">
                <a:solidFill>
                  <a:srgbClr val="FFFFFF"/>
                </a:solidFill>
                <a:latin typeface="DejaVu Serif"/>
              </a:rPr>
              <a:t>về</a:t>
            </a:r>
            <a:r>
              <a:rPr lang="en-US" sz="3999" dirty="0">
                <a:solidFill>
                  <a:srgbClr val="FFFFFF"/>
                </a:solidFill>
                <a:latin typeface="DejaVu Serif"/>
              </a:rPr>
              <a:t> </a:t>
            </a:r>
            <a:r>
              <a:rPr lang="en-US" sz="3999" dirty="0" err="1">
                <a:solidFill>
                  <a:srgbClr val="FFFFFF"/>
                </a:solidFill>
                <a:latin typeface="DejaVu Serif"/>
              </a:rPr>
              <a:t>quyền</a:t>
            </a:r>
            <a:r>
              <a:rPr lang="en-US" sz="3999" dirty="0">
                <a:solidFill>
                  <a:srgbClr val="FFFFFF"/>
                </a:solidFill>
                <a:latin typeface="DejaVu Serif"/>
              </a:rPr>
              <a:t> riêng </a:t>
            </a:r>
            <a:r>
              <a:rPr lang="en-US" sz="3999" dirty="0" err="1">
                <a:solidFill>
                  <a:srgbClr val="FFFFFF"/>
                </a:solidFill>
                <a:latin typeface="DejaVu Serif"/>
              </a:rPr>
              <a:t>tư</a:t>
            </a:r>
            <a:r>
              <a:rPr lang="en-US" sz="3999" dirty="0">
                <a:solidFill>
                  <a:srgbClr val="FFFFFF"/>
                </a:solidFill>
                <a:latin typeface="DejaVu Serif"/>
              </a:rPr>
              <a:t> </a:t>
            </a:r>
            <a:r>
              <a:rPr lang="en-US" sz="3999" dirty="0" err="1">
                <a:solidFill>
                  <a:srgbClr val="FFFFFF"/>
                </a:solidFill>
                <a:latin typeface="DejaVu Serif"/>
              </a:rPr>
              <a:t>của</a:t>
            </a:r>
            <a:r>
              <a:rPr lang="en-US" sz="3999" dirty="0">
                <a:solidFill>
                  <a:srgbClr val="FFFFFF"/>
                </a:solidFill>
                <a:latin typeface="DejaVu Serif"/>
              </a:rPr>
              <a:t> </a:t>
            </a:r>
            <a:r>
              <a:rPr lang="en-US" sz="3999" dirty="0" err="1">
                <a:solidFill>
                  <a:srgbClr val="FFFFFF"/>
                </a:solidFill>
                <a:latin typeface="DejaVu Serif"/>
              </a:rPr>
              <a:t>vị</a:t>
            </a:r>
            <a:r>
              <a:rPr lang="en-US" sz="3999" dirty="0">
                <a:solidFill>
                  <a:srgbClr val="FFFFFF"/>
                </a:solidFill>
                <a:latin typeface="DejaVu Serif"/>
              </a:rPr>
              <a:t> </a:t>
            </a:r>
            <a:r>
              <a:rPr lang="en-US" sz="3999" dirty="0" err="1">
                <a:solidFill>
                  <a:srgbClr val="FFFFFF"/>
                </a:solidFill>
                <a:latin typeface="DejaVu Serif"/>
              </a:rPr>
              <a:t>trí</a:t>
            </a:r>
            <a:r>
              <a:rPr lang="en-US" sz="3999" dirty="0">
                <a:solidFill>
                  <a:srgbClr val="FFFFFF"/>
                </a:solidFill>
                <a:latin typeface="DejaVu Serif"/>
              </a:rPr>
              <a:t> và họ đã </a:t>
            </a:r>
            <a:r>
              <a:rPr lang="en-US" sz="3999" dirty="0" err="1">
                <a:solidFill>
                  <a:srgbClr val="FFFFFF"/>
                </a:solidFill>
                <a:latin typeface="DejaVu Serif"/>
              </a:rPr>
              <a:t>đề</a:t>
            </a:r>
            <a:r>
              <a:rPr lang="en-US" sz="3999" dirty="0">
                <a:solidFill>
                  <a:srgbClr val="FFFFFF"/>
                </a:solidFill>
                <a:latin typeface="DejaVu Serif"/>
              </a:rPr>
              <a:t> </a:t>
            </a:r>
            <a:r>
              <a:rPr lang="en-US" sz="3999" dirty="0" err="1">
                <a:solidFill>
                  <a:srgbClr val="FFFFFF"/>
                </a:solidFill>
                <a:latin typeface="DejaVu Serif"/>
              </a:rPr>
              <a:t>xuất</a:t>
            </a:r>
            <a:r>
              <a:rPr lang="en-US" sz="3999" dirty="0">
                <a:solidFill>
                  <a:srgbClr val="FFFFFF"/>
                </a:solidFill>
                <a:latin typeface="DejaVu Serif"/>
              </a:rPr>
              <a:t> 2 cơ </a:t>
            </a:r>
            <a:r>
              <a:rPr lang="en-US" sz="3999" dirty="0" err="1">
                <a:solidFill>
                  <a:srgbClr val="FFFFFF"/>
                </a:solidFill>
                <a:latin typeface="DejaVu Serif"/>
              </a:rPr>
              <a:t>chết</a:t>
            </a:r>
            <a:r>
              <a:rPr lang="en-US" sz="3999" dirty="0">
                <a:solidFill>
                  <a:srgbClr val="FFFFFF"/>
                </a:solidFill>
                <a:latin typeface="DejaVu Serif"/>
              </a:rPr>
              <a:t> bảo </a:t>
            </a:r>
            <a:r>
              <a:rPr lang="en-US" sz="3999" dirty="0" err="1">
                <a:solidFill>
                  <a:srgbClr val="FFFFFF"/>
                </a:solidFill>
                <a:latin typeface="DejaVu Serif"/>
              </a:rPr>
              <a:t>vệ</a:t>
            </a:r>
            <a:r>
              <a:rPr lang="en-US" sz="3999" dirty="0">
                <a:solidFill>
                  <a:srgbClr val="FFFFFF"/>
                </a:solidFill>
                <a:latin typeface="DejaVu Serif"/>
              </a:rPr>
              <a:t> :</a:t>
            </a:r>
          </a:p>
          <a:p>
            <a:pPr>
              <a:lnSpc>
                <a:spcPts val="5599"/>
              </a:lnSpc>
            </a:pPr>
            <a:r>
              <a:rPr lang="en-US" sz="4000" dirty="0">
                <a:solidFill>
                  <a:srgbClr val="FFFFFF"/>
                </a:solidFill>
                <a:latin typeface="Arimo"/>
              </a:rPr>
              <a:t> +Bảo </a:t>
            </a:r>
            <a:r>
              <a:rPr lang="en-US" sz="4000" dirty="0" err="1">
                <a:solidFill>
                  <a:srgbClr val="FFFFFF"/>
                </a:solidFill>
                <a:latin typeface="Arimo"/>
              </a:rPr>
              <a:t>vệ</a:t>
            </a:r>
            <a:r>
              <a:rPr lang="en-US" sz="4000" dirty="0">
                <a:solidFill>
                  <a:srgbClr val="FFFFFF"/>
                </a:solidFill>
                <a:latin typeface="Arimo"/>
              </a:rPr>
              <a:t> danh </a:t>
            </a:r>
            <a:r>
              <a:rPr lang="en-US" sz="4000" dirty="0" err="1">
                <a:solidFill>
                  <a:srgbClr val="FFFFFF"/>
                </a:solidFill>
                <a:latin typeface="Arimo"/>
              </a:rPr>
              <a:t>tính</a:t>
            </a:r>
            <a:r>
              <a:rPr lang="en-US" sz="4000" dirty="0">
                <a:solidFill>
                  <a:srgbClr val="FFFFFF"/>
                </a:solidFill>
                <a:latin typeface="Arimo"/>
              </a:rPr>
              <a:t> </a:t>
            </a:r>
            <a:r>
              <a:rPr lang="en-US" sz="4000" dirty="0" err="1">
                <a:solidFill>
                  <a:srgbClr val="FFFFFF"/>
                </a:solidFill>
                <a:latin typeface="Arimo"/>
              </a:rPr>
              <a:t>của</a:t>
            </a:r>
            <a:r>
              <a:rPr lang="en-US" sz="4000" dirty="0">
                <a:solidFill>
                  <a:srgbClr val="FFFFFF"/>
                </a:solidFill>
                <a:latin typeface="Arimo"/>
              </a:rPr>
              <a:t> </a:t>
            </a:r>
            <a:r>
              <a:rPr lang="en-US" sz="4000" dirty="0" err="1">
                <a:solidFill>
                  <a:srgbClr val="FFFFFF"/>
                </a:solidFill>
                <a:latin typeface="Arimo"/>
              </a:rPr>
              <a:t>người</a:t>
            </a:r>
            <a:r>
              <a:rPr lang="en-US" sz="4000" dirty="0">
                <a:solidFill>
                  <a:srgbClr val="FFFFFF"/>
                </a:solidFill>
                <a:latin typeface="Arimo"/>
              </a:rPr>
              <a:t> </a:t>
            </a:r>
            <a:r>
              <a:rPr lang="en-US" sz="4000" dirty="0" err="1">
                <a:solidFill>
                  <a:srgbClr val="FFFFFF"/>
                </a:solidFill>
                <a:latin typeface="Arimo"/>
              </a:rPr>
              <a:t>dùng</a:t>
            </a:r>
            <a:r>
              <a:rPr lang="en-US" sz="4000" dirty="0">
                <a:solidFill>
                  <a:srgbClr val="FFFFFF"/>
                </a:solidFill>
                <a:latin typeface="Arimo"/>
              </a:rPr>
              <a:t> thông qua </a:t>
            </a:r>
            <a:r>
              <a:rPr lang="en-US" sz="4000" dirty="0" err="1">
                <a:solidFill>
                  <a:srgbClr val="FFFFFF"/>
                </a:solidFill>
                <a:latin typeface="Arimo"/>
              </a:rPr>
              <a:t>ẩn</a:t>
            </a:r>
            <a:r>
              <a:rPr lang="en-US" sz="4000" dirty="0">
                <a:solidFill>
                  <a:srgbClr val="FFFFFF"/>
                </a:solidFill>
                <a:latin typeface="Arimo"/>
              </a:rPr>
              <a:t> danh, do </a:t>
            </a:r>
            <a:r>
              <a:rPr lang="en-US" sz="4000" dirty="0" err="1">
                <a:solidFill>
                  <a:srgbClr val="FFFFFF"/>
                </a:solidFill>
                <a:latin typeface="Arimo"/>
              </a:rPr>
              <a:t>đó</a:t>
            </a:r>
            <a:r>
              <a:rPr lang="en-US" sz="4000" dirty="0">
                <a:solidFill>
                  <a:srgbClr val="FFFFFF"/>
                </a:solidFill>
                <a:latin typeface="Arimo"/>
              </a:rPr>
              <a:t> </a:t>
            </a:r>
            <a:r>
              <a:rPr lang="en-US" sz="4000" dirty="0" err="1">
                <a:solidFill>
                  <a:srgbClr val="FFFFFF"/>
                </a:solidFill>
                <a:latin typeface="Arimo"/>
              </a:rPr>
              <a:t>dấu</a:t>
            </a:r>
            <a:r>
              <a:rPr lang="en-US" sz="4000" dirty="0">
                <a:solidFill>
                  <a:srgbClr val="FFFFFF"/>
                </a:solidFill>
                <a:latin typeface="Arimo"/>
              </a:rPr>
              <a:t> </a:t>
            </a:r>
            <a:r>
              <a:rPr lang="en-US" sz="4000" dirty="0" err="1">
                <a:solidFill>
                  <a:srgbClr val="FFFFFF"/>
                </a:solidFill>
                <a:latin typeface="Arimo"/>
              </a:rPr>
              <a:t>vết</a:t>
            </a:r>
            <a:r>
              <a:rPr lang="en-US" sz="4000" dirty="0">
                <a:solidFill>
                  <a:srgbClr val="FFFFFF"/>
                </a:solidFill>
                <a:latin typeface="Arimo"/>
              </a:rPr>
              <a:t> </a:t>
            </a:r>
            <a:r>
              <a:rPr lang="en-US" sz="4000" dirty="0" err="1">
                <a:solidFill>
                  <a:srgbClr val="FFFFFF"/>
                </a:solidFill>
                <a:latin typeface="Arimo"/>
              </a:rPr>
              <a:t>vị</a:t>
            </a:r>
            <a:r>
              <a:rPr lang="en-US" sz="4000" dirty="0">
                <a:solidFill>
                  <a:srgbClr val="FFFFFF"/>
                </a:solidFill>
                <a:latin typeface="Arimo"/>
              </a:rPr>
              <a:t> </a:t>
            </a:r>
            <a:r>
              <a:rPr lang="en-US" sz="4000" dirty="0" err="1">
                <a:solidFill>
                  <a:srgbClr val="FFFFFF"/>
                </a:solidFill>
                <a:latin typeface="Arimo"/>
              </a:rPr>
              <a:t>trí</a:t>
            </a:r>
            <a:r>
              <a:rPr lang="en-US" sz="4000" dirty="0">
                <a:solidFill>
                  <a:srgbClr val="FFFFFF"/>
                </a:solidFill>
                <a:latin typeface="Arimo"/>
              </a:rPr>
              <a:t> </a:t>
            </a:r>
            <a:r>
              <a:rPr lang="en-US" sz="4000" dirty="0" err="1">
                <a:solidFill>
                  <a:srgbClr val="FFFFFF"/>
                </a:solidFill>
                <a:latin typeface="Arimo"/>
              </a:rPr>
              <a:t>của</a:t>
            </a:r>
            <a:r>
              <a:rPr lang="en-US" sz="4000" dirty="0">
                <a:solidFill>
                  <a:srgbClr val="FFFFFF"/>
                </a:solidFill>
                <a:latin typeface="Arimo"/>
              </a:rPr>
              <a:t> họ </a:t>
            </a:r>
            <a:r>
              <a:rPr lang="en-US" sz="4000" dirty="0" err="1">
                <a:solidFill>
                  <a:srgbClr val="FFFFFF"/>
                </a:solidFill>
                <a:latin typeface="Arimo"/>
              </a:rPr>
              <a:t>không</a:t>
            </a:r>
            <a:r>
              <a:rPr lang="en-US" sz="4000" dirty="0">
                <a:solidFill>
                  <a:srgbClr val="FFFFFF"/>
                </a:solidFill>
                <a:latin typeface="Arimo"/>
              </a:rPr>
              <a:t> </a:t>
            </a:r>
            <a:r>
              <a:rPr lang="en-US" sz="4000" dirty="0" err="1">
                <a:solidFill>
                  <a:srgbClr val="FFFFFF"/>
                </a:solidFill>
                <a:latin typeface="Arimo"/>
              </a:rPr>
              <a:t>thể</a:t>
            </a:r>
            <a:r>
              <a:rPr lang="en-US" sz="4000" dirty="0">
                <a:solidFill>
                  <a:srgbClr val="FFFFFF"/>
                </a:solidFill>
                <a:latin typeface="Arimo"/>
              </a:rPr>
              <a:t> </a:t>
            </a:r>
            <a:r>
              <a:rPr lang="en-US" sz="4000" dirty="0" err="1">
                <a:solidFill>
                  <a:srgbClr val="FFFFFF"/>
                </a:solidFill>
                <a:latin typeface="Arimo"/>
              </a:rPr>
              <a:t>được</a:t>
            </a:r>
            <a:r>
              <a:rPr lang="en-US" sz="4000" dirty="0">
                <a:solidFill>
                  <a:srgbClr val="FFFFFF"/>
                </a:solidFill>
                <a:latin typeface="Arimo"/>
              </a:rPr>
              <a:t> </a:t>
            </a:r>
            <a:r>
              <a:rPr lang="en-US" sz="4000" dirty="0" err="1">
                <a:solidFill>
                  <a:srgbClr val="FFFFFF"/>
                </a:solidFill>
                <a:latin typeface="Arimo"/>
              </a:rPr>
              <a:t>liên</a:t>
            </a:r>
            <a:r>
              <a:rPr lang="en-US" sz="4000" dirty="0">
                <a:solidFill>
                  <a:srgbClr val="FFFFFF"/>
                </a:solidFill>
                <a:latin typeface="Arimo"/>
              </a:rPr>
              <a:t> </a:t>
            </a:r>
            <a:r>
              <a:rPr lang="en-US" sz="4000" dirty="0" err="1">
                <a:solidFill>
                  <a:srgbClr val="FFFFFF"/>
                </a:solidFill>
                <a:latin typeface="Arimo"/>
              </a:rPr>
              <a:t>kết</a:t>
            </a:r>
            <a:r>
              <a:rPr lang="en-US" sz="4000" dirty="0">
                <a:solidFill>
                  <a:srgbClr val="FFFFFF"/>
                </a:solidFill>
                <a:latin typeface="Arimo"/>
              </a:rPr>
              <a:t> với </a:t>
            </a:r>
            <a:r>
              <a:rPr lang="en-US" sz="4000" dirty="0" err="1">
                <a:solidFill>
                  <a:srgbClr val="FFFFFF"/>
                </a:solidFill>
                <a:latin typeface="Arimo"/>
              </a:rPr>
              <a:t>các</a:t>
            </a:r>
            <a:r>
              <a:rPr lang="en-US" sz="4000" dirty="0">
                <a:solidFill>
                  <a:srgbClr val="FFFFFF"/>
                </a:solidFill>
                <a:latin typeface="Arimo"/>
              </a:rPr>
              <a:t> </a:t>
            </a:r>
            <a:r>
              <a:rPr lang="en-US" sz="4000" dirty="0" err="1">
                <a:solidFill>
                  <a:srgbClr val="FFFFFF"/>
                </a:solidFill>
                <a:latin typeface="Arimo"/>
              </a:rPr>
              <a:t>cá</a:t>
            </a:r>
            <a:r>
              <a:rPr lang="en-US" sz="4000" dirty="0">
                <a:solidFill>
                  <a:srgbClr val="FFFFFF"/>
                </a:solidFill>
                <a:latin typeface="Arimo"/>
              </a:rPr>
              <a:t> nhân </a:t>
            </a:r>
            <a:r>
              <a:rPr lang="en-US" sz="4000" dirty="0" err="1">
                <a:solidFill>
                  <a:srgbClr val="FFFFFF"/>
                </a:solidFill>
                <a:latin typeface="Arimo"/>
              </a:rPr>
              <a:t>cụ</a:t>
            </a:r>
            <a:r>
              <a:rPr lang="en-US" sz="4000" dirty="0">
                <a:solidFill>
                  <a:srgbClr val="FFFFFF"/>
                </a:solidFill>
                <a:latin typeface="Arimo"/>
              </a:rPr>
              <a:t> </a:t>
            </a:r>
            <a:r>
              <a:rPr lang="en-US" sz="4000" dirty="0" err="1">
                <a:solidFill>
                  <a:srgbClr val="FFFFFF"/>
                </a:solidFill>
                <a:latin typeface="Arimo"/>
              </a:rPr>
              <a:t>thể</a:t>
            </a:r>
            <a:endParaRPr lang="en-US" sz="4000" dirty="0">
              <a:solidFill>
                <a:srgbClr val="FFFFFF"/>
              </a:solidFill>
              <a:latin typeface="Arimo"/>
            </a:endParaRPr>
          </a:p>
          <a:p>
            <a:pPr>
              <a:lnSpc>
                <a:spcPts val="5599"/>
              </a:lnSpc>
            </a:pPr>
            <a:r>
              <a:rPr lang="en-US" sz="4000" dirty="0">
                <a:solidFill>
                  <a:srgbClr val="FFFFFF"/>
                </a:solidFill>
                <a:latin typeface="Arimo"/>
              </a:rPr>
              <a:t> +Sử </a:t>
            </a:r>
            <a:r>
              <a:rPr lang="en-US" sz="4000" dirty="0" err="1">
                <a:solidFill>
                  <a:srgbClr val="FFFFFF"/>
                </a:solidFill>
                <a:latin typeface="Arimo"/>
              </a:rPr>
              <a:t>dụng</a:t>
            </a:r>
            <a:r>
              <a:rPr lang="en-US" sz="4000" dirty="0">
                <a:solidFill>
                  <a:srgbClr val="FFFFFF"/>
                </a:solidFill>
                <a:latin typeface="Arimo"/>
              </a:rPr>
              <a:t> </a:t>
            </a:r>
            <a:r>
              <a:rPr lang="en-US" sz="4000" dirty="0" err="1">
                <a:solidFill>
                  <a:srgbClr val="FFFFFF"/>
                </a:solidFill>
                <a:latin typeface="Arimo"/>
              </a:rPr>
              <a:t>vị</a:t>
            </a:r>
            <a:r>
              <a:rPr lang="en-US" sz="4000" dirty="0">
                <a:solidFill>
                  <a:srgbClr val="FFFFFF"/>
                </a:solidFill>
                <a:latin typeface="Arimo"/>
              </a:rPr>
              <a:t> </a:t>
            </a:r>
            <a:r>
              <a:rPr lang="en-US" sz="4000" dirty="0" err="1">
                <a:solidFill>
                  <a:srgbClr val="FFFFFF"/>
                </a:solidFill>
                <a:latin typeface="Arimo"/>
              </a:rPr>
              <a:t>trí</a:t>
            </a:r>
            <a:r>
              <a:rPr lang="en-US" sz="4000" dirty="0">
                <a:solidFill>
                  <a:srgbClr val="FFFFFF"/>
                </a:solidFill>
                <a:latin typeface="Arimo"/>
              </a:rPr>
              <a:t> sự </a:t>
            </a:r>
            <a:r>
              <a:rPr lang="en-US" sz="4000" dirty="0" err="1">
                <a:solidFill>
                  <a:srgbClr val="FFFFFF"/>
                </a:solidFill>
                <a:latin typeface="Arimo"/>
              </a:rPr>
              <a:t>xáo</a:t>
            </a:r>
            <a:r>
              <a:rPr lang="en-US" sz="4000" dirty="0">
                <a:solidFill>
                  <a:srgbClr val="FFFFFF"/>
                </a:solidFill>
                <a:latin typeface="Arimo"/>
              </a:rPr>
              <a:t> </a:t>
            </a:r>
            <a:r>
              <a:rPr lang="en-US" sz="4000" dirty="0" err="1">
                <a:solidFill>
                  <a:srgbClr val="FFFFFF"/>
                </a:solidFill>
                <a:latin typeface="Arimo"/>
              </a:rPr>
              <a:t>trộn</a:t>
            </a:r>
            <a:r>
              <a:rPr lang="en-US" sz="4000" dirty="0">
                <a:solidFill>
                  <a:srgbClr val="FFFFFF"/>
                </a:solidFill>
                <a:latin typeface="Arimo"/>
              </a:rPr>
              <a:t> để </a:t>
            </a:r>
            <a:r>
              <a:rPr lang="en-US" sz="4000" dirty="0" err="1">
                <a:solidFill>
                  <a:srgbClr val="FFFFFF"/>
                </a:solidFill>
                <a:latin typeface="Arimo"/>
              </a:rPr>
              <a:t>thay</a:t>
            </a:r>
            <a:r>
              <a:rPr lang="en-US" sz="4000" dirty="0">
                <a:solidFill>
                  <a:srgbClr val="FFFFFF"/>
                </a:solidFill>
                <a:latin typeface="Arimo"/>
              </a:rPr>
              <a:t> </a:t>
            </a:r>
            <a:r>
              <a:rPr lang="en-US" sz="4000" dirty="0" err="1">
                <a:solidFill>
                  <a:srgbClr val="FFFFFF"/>
                </a:solidFill>
                <a:latin typeface="Arimo"/>
              </a:rPr>
              <a:t>đổi</a:t>
            </a:r>
            <a:r>
              <a:rPr lang="en-US" sz="4000" dirty="0">
                <a:solidFill>
                  <a:srgbClr val="FFFFFF"/>
                </a:solidFill>
                <a:latin typeface="Arimo"/>
              </a:rPr>
              <a:t> </a:t>
            </a:r>
            <a:r>
              <a:rPr lang="en-US" sz="4000" dirty="0" err="1">
                <a:solidFill>
                  <a:srgbClr val="FFFFFF"/>
                </a:solidFill>
                <a:latin typeface="Arimo"/>
              </a:rPr>
              <a:t>vị</a:t>
            </a:r>
            <a:r>
              <a:rPr lang="en-US" sz="4000" dirty="0">
                <a:solidFill>
                  <a:srgbClr val="FFFFFF"/>
                </a:solidFill>
                <a:latin typeface="Arimo"/>
              </a:rPr>
              <a:t> </a:t>
            </a:r>
            <a:r>
              <a:rPr lang="en-US" sz="4000" dirty="0" err="1">
                <a:solidFill>
                  <a:srgbClr val="FFFFFF"/>
                </a:solidFill>
                <a:latin typeface="Arimo"/>
              </a:rPr>
              <a:t>trí</a:t>
            </a:r>
            <a:r>
              <a:rPr lang="en-US" sz="4000" dirty="0">
                <a:solidFill>
                  <a:srgbClr val="FFFFFF"/>
                </a:solidFill>
                <a:latin typeface="Arimo"/>
              </a:rPr>
              <a:t> </a:t>
            </a:r>
            <a:r>
              <a:rPr lang="en-US" sz="4000" dirty="0" err="1">
                <a:solidFill>
                  <a:srgbClr val="FFFFFF"/>
                </a:solidFill>
                <a:latin typeface="Arimo"/>
              </a:rPr>
              <a:t>thực</a:t>
            </a:r>
            <a:r>
              <a:rPr lang="en-US" sz="4000" dirty="0">
                <a:solidFill>
                  <a:srgbClr val="FFFFFF"/>
                </a:solidFill>
                <a:latin typeface="Arimo"/>
              </a:rPr>
              <a:t> </a:t>
            </a:r>
            <a:r>
              <a:rPr lang="en-US" sz="4000" dirty="0" err="1">
                <a:solidFill>
                  <a:srgbClr val="FFFFFF"/>
                </a:solidFill>
                <a:latin typeface="Arimo"/>
              </a:rPr>
              <a:t>tế</a:t>
            </a:r>
            <a:r>
              <a:rPr lang="en-US" sz="4000" dirty="0">
                <a:solidFill>
                  <a:srgbClr val="FFFFFF"/>
                </a:solidFill>
                <a:latin typeface="Arimo"/>
              </a:rPr>
              <a:t> </a:t>
            </a:r>
            <a:r>
              <a:rPr lang="en-US" sz="4000" dirty="0" err="1">
                <a:solidFill>
                  <a:srgbClr val="FFFFFF"/>
                </a:solidFill>
                <a:latin typeface="Arimo"/>
              </a:rPr>
              <a:t>của</a:t>
            </a:r>
            <a:r>
              <a:rPr lang="en-US" sz="4000" dirty="0">
                <a:solidFill>
                  <a:srgbClr val="FFFFFF"/>
                </a:solidFill>
                <a:latin typeface="Arimo"/>
              </a:rPr>
              <a:t> </a:t>
            </a:r>
            <a:r>
              <a:rPr lang="en-US" sz="4000" dirty="0" err="1">
                <a:solidFill>
                  <a:srgbClr val="FFFFFF"/>
                </a:solidFill>
                <a:latin typeface="Arimo"/>
              </a:rPr>
              <a:t>người</a:t>
            </a:r>
            <a:r>
              <a:rPr lang="en-US" sz="4000" dirty="0">
                <a:solidFill>
                  <a:srgbClr val="FFFFFF"/>
                </a:solidFill>
                <a:latin typeface="Arimo"/>
              </a:rPr>
              <a:t> </a:t>
            </a:r>
            <a:r>
              <a:rPr lang="en-US" sz="4000" dirty="0" err="1">
                <a:solidFill>
                  <a:srgbClr val="FFFFFF"/>
                </a:solidFill>
                <a:latin typeface="Arimo"/>
              </a:rPr>
              <a:t>dùng</a:t>
            </a:r>
            <a:r>
              <a:rPr lang="en-US" sz="4000" dirty="0">
                <a:solidFill>
                  <a:srgbClr val="FFFFFF"/>
                </a:solidFill>
                <a:latin typeface="Arimo"/>
              </a:rPr>
              <a:t> tiếp </a:t>
            </a:r>
            <a:r>
              <a:rPr lang="en-US" sz="4000" dirty="0" err="1">
                <a:solidFill>
                  <a:srgbClr val="FFFFFF"/>
                </a:solidFill>
                <a:latin typeface="Arimo"/>
              </a:rPr>
              <a:t>xúc</a:t>
            </a:r>
            <a:r>
              <a:rPr lang="en-US" sz="4000" dirty="0">
                <a:solidFill>
                  <a:srgbClr val="FFFFFF"/>
                </a:solidFill>
                <a:latin typeface="Arimo"/>
              </a:rPr>
              <a:t> với </a:t>
            </a:r>
            <a:r>
              <a:rPr lang="en-US" sz="4000" dirty="0" err="1">
                <a:solidFill>
                  <a:srgbClr val="FFFFFF"/>
                </a:solidFill>
                <a:latin typeface="Arimo"/>
              </a:rPr>
              <a:t>nhà</a:t>
            </a:r>
            <a:r>
              <a:rPr lang="en-US" sz="4000" dirty="0">
                <a:solidFill>
                  <a:srgbClr val="FFFFFF"/>
                </a:solidFill>
                <a:latin typeface="Arimo"/>
              </a:rPr>
              <a:t> </a:t>
            </a:r>
            <a:r>
              <a:rPr lang="en-US" sz="4000" dirty="0" err="1">
                <a:solidFill>
                  <a:srgbClr val="FFFFFF"/>
                </a:solidFill>
                <a:latin typeface="Arimo"/>
              </a:rPr>
              <a:t>cung</a:t>
            </a:r>
            <a:r>
              <a:rPr lang="en-US" sz="4000" dirty="0">
                <a:solidFill>
                  <a:srgbClr val="FFFFFF"/>
                </a:solidFill>
                <a:latin typeface="Arimo"/>
              </a:rPr>
              <a:t> </a:t>
            </a:r>
            <a:r>
              <a:rPr lang="en-US" sz="4000" dirty="0" err="1">
                <a:solidFill>
                  <a:srgbClr val="FFFFFF"/>
                </a:solidFill>
                <a:latin typeface="Arimo"/>
              </a:rPr>
              <a:t>cấp</a:t>
            </a:r>
            <a:r>
              <a:rPr lang="en-US" sz="4000" dirty="0">
                <a:solidFill>
                  <a:srgbClr val="FFFFFF"/>
                </a:solidFill>
                <a:latin typeface="Arimo"/>
              </a:rPr>
              <a:t> dịch vụ</a:t>
            </a:r>
          </a:p>
          <a:p>
            <a:pPr>
              <a:lnSpc>
                <a:spcPts val="5599"/>
              </a:lnSpc>
            </a:pPr>
            <a:endParaRPr lang="en-US" sz="1200" dirty="0">
              <a:solidFill>
                <a:srgbClr val="FFFFFF"/>
              </a:solidFill>
              <a:latin typeface="Arim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54742">
            <a:off x="-13000980" y="155734"/>
            <a:ext cx="26398651" cy="19487005"/>
          </a:xfrm>
          <a:prstGeom prst="rect">
            <a:avLst/>
          </a:prstGeom>
        </p:spPr>
      </p:pic>
      <p:grpSp>
        <p:nvGrpSpPr>
          <p:cNvPr id="3" name="Group 3"/>
          <p:cNvGrpSpPr>
            <a:grpSpLocks noChangeAspect="1"/>
          </p:cNvGrpSpPr>
          <p:nvPr/>
        </p:nvGrpSpPr>
        <p:grpSpPr>
          <a:xfrm>
            <a:off x="10311895" y="1111875"/>
            <a:ext cx="5352986" cy="7417791"/>
            <a:chOff x="0" y="0"/>
            <a:chExt cx="4734560" cy="6560820"/>
          </a:xfrm>
        </p:grpSpPr>
        <p:sp>
          <p:nvSpPr>
            <p:cNvPr id="4" name="Freeform 4"/>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id="5" name="Freeform 5"/>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id="6" name="Freeform 6"/>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l="-45887" r="-45887"/>
              </a:stretch>
            </a:blipFill>
          </p:spPr>
        </p:sp>
        <p:sp>
          <p:nvSpPr>
            <p:cNvPr id="7" name="Freeform 7"/>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id="8" name="Freeform 8"/>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id="9" name="Freeform 9"/>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id="10" name="Freeform 10"/>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id="11" name="Freeform 11"/>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id="12" name="Freeform 12"/>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3" name="Freeform 13"/>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4" name="Freeform 14"/>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grpSp>
        <p:nvGrpSpPr>
          <p:cNvPr id="15" name="Group 15"/>
          <p:cNvGrpSpPr>
            <a:grpSpLocks noChangeAspect="1"/>
          </p:cNvGrpSpPr>
          <p:nvPr/>
        </p:nvGrpSpPr>
        <p:grpSpPr>
          <a:xfrm>
            <a:off x="14059606" y="3517275"/>
            <a:ext cx="2859418" cy="5657850"/>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10101"/>
            </a:solidFill>
          </p:spPr>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70278" r="-70278"/>
              </a:stretch>
            </a:blipFill>
          </p:spPr>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65656"/>
            </a:solidFill>
          </p:spPr>
        </p:sp>
      </p:grpSp>
      <p:grpSp>
        <p:nvGrpSpPr>
          <p:cNvPr id="25" name="Group 25"/>
          <p:cNvGrpSpPr/>
          <p:nvPr/>
        </p:nvGrpSpPr>
        <p:grpSpPr>
          <a:xfrm>
            <a:off x="1476935" y="1492875"/>
            <a:ext cx="8115300" cy="4745966"/>
            <a:chOff x="0" y="0"/>
            <a:chExt cx="10820400" cy="6327955"/>
          </a:xfrm>
        </p:grpSpPr>
        <p:sp>
          <p:nvSpPr>
            <p:cNvPr id="26" name="TextBox 26"/>
            <p:cNvSpPr txBox="1"/>
            <p:nvPr/>
          </p:nvSpPr>
          <p:spPr>
            <a:xfrm>
              <a:off x="0" y="-47625"/>
              <a:ext cx="8989547" cy="106785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Chương 3:</a:t>
              </a:r>
            </a:p>
          </p:txBody>
        </p:sp>
        <p:sp>
          <p:nvSpPr>
            <p:cNvPr id="27" name="TextBox 27"/>
            <p:cNvSpPr txBox="1"/>
            <p:nvPr/>
          </p:nvSpPr>
          <p:spPr>
            <a:xfrm>
              <a:off x="0" y="1360096"/>
              <a:ext cx="10820400" cy="18383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Prompt Bold"/>
                </a:rPr>
                <a:t>HISTOGRAM</a:t>
              </a:r>
            </a:p>
          </p:txBody>
        </p:sp>
        <p:sp>
          <p:nvSpPr>
            <p:cNvPr id="28" name="TextBox 28"/>
            <p:cNvSpPr txBox="1"/>
            <p:nvPr/>
          </p:nvSpPr>
          <p:spPr>
            <a:xfrm>
              <a:off x="0" y="3699055"/>
              <a:ext cx="6705600" cy="2628900"/>
            </a:xfrm>
            <a:prstGeom prst="rect">
              <a:avLst/>
            </a:prstGeom>
          </p:spPr>
          <p:txBody>
            <a:bodyPr lIns="0" tIns="0" rIns="0" bIns="0" rtlCol="0" anchor="t">
              <a:spAutoFit/>
            </a:bodyPr>
            <a:lstStyle/>
            <a:p>
              <a:pPr>
                <a:lnSpc>
                  <a:spcPts val="3900"/>
                </a:lnSpc>
              </a:pPr>
              <a:r>
                <a:rPr lang="en-US" sz="3000">
                  <a:solidFill>
                    <a:srgbClr val="FFFFFF"/>
                  </a:solidFill>
                  <a:latin typeface="Prompt Medium"/>
                </a:rPr>
                <a:t>Histogram là một công cụ phân tích quan trọng để hiển thị sự phân bố của một biến ngẫu nhiên</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1104" t="66871"/>
          <a:stretch>
            <a:fillRect/>
          </a:stretch>
        </p:blipFill>
        <p:spPr>
          <a:xfrm>
            <a:off x="0" y="0"/>
            <a:ext cx="18288000" cy="10287000"/>
          </a:xfrm>
          <a:prstGeom prst="rect">
            <a:avLst/>
          </a:prstGeom>
        </p:spPr>
      </p:pic>
      <p:sp>
        <p:nvSpPr>
          <p:cNvPr id="3" name="TextBox 3"/>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2</a:t>
            </a:r>
          </a:p>
        </p:txBody>
      </p:sp>
      <p:sp>
        <p:nvSpPr>
          <p:cNvPr id="4" name="TextBox 4"/>
          <p:cNvSpPr txBox="1"/>
          <p:nvPr/>
        </p:nvSpPr>
        <p:spPr>
          <a:xfrm>
            <a:off x="1028700" y="3058664"/>
            <a:ext cx="16230600" cy="5643880"/>
          </a:xfrm>
          <a:prstGeom prst="rect">
            <a:avLst/>
          </a:prstGeom>
        </p:spPr>
        <p:txBody>
          <a:bodyPr lIns="0" tIns="0" rIns="0" bIns="0" rtlCol="0" anchor="t">
            <a:spAutoFit/>
          </a:bodyPr>
          <a:lstStyle/>
          <a:p>
            <a:pPr>
              <a:lnSpc>
                <a:spcPts val="5599"/>
              </a:lnSpc>
            </a:pPr>
            <a:r>
              <a:rPr lang="en-US" sz="3999">
                <a:solidFill>
                  <a:srgbClr val="FFFFFF"/>
                </a:solidFill>
                <a:latin typeface="DejaVu Serif"/>
              </a:rPr>
              <a:t>Các kỹ thuật số đã cho phép các tổ chức khác nhau dễ dàng thu thập lượng lớn thông tin cá nhân, chẳng hạn như hồ sơ y tế, lịch sử tìm kiếm trên web, v.v. </a:t>
            </a:r>
          </a:p>
          <a:p>
            <a:pPr>
              <a:lnSpc>
                <a:spcPts val="5599"/>
              </a:lnSpc>
            </a:pPr>
            <a:r>
              <a:rPr lang="en-US" sz="3999">
                <a:solidFill>
                  <a:srgbClr val="FFFFFF"/>
                </a:solidFill>
                <a:latin typeface="DejaVu Serif"/>
              </a:rPr>
              <a:t>Phân tích trên những dữ liệu đó có thể dẫn đến những hiểu biết sâu sắc có giá trị, bao gồm những hiểu biết mới về bệnh tật và hành vi tiêu dùng điển hình trong cộng đồng . Tuy nhiên, những vấn đề về quyền riêng tư hiện đang trở thành mối trở ngại lớn.</a:t>
            </a:r>
          </a:p>
        </p:txBody>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1192768" y="1028700"/>
            <a:ext cx="1170891" cy="1370192"/>
          </a:xfrm>
          <a:prstGeom prst="rect">
            <a:avLst/>
          </a:prstGeom>
        </p:spPr>
      </p:pic>
      <p:sp>
        <p:nvSpPr>
          <p:cNvPr id="6" name="TextBox 6"/>
          <p:cNvSpPr txBox="1"/>
          <p:nvPr/>
        </p:nvSpPr>
        <p:spPr>
          <a:xfrm>
            <a:off x="1028700" y="1028700"/>
            <a:ext cx="9023081" cy="2194560"/>
          </a:xfrm>
          <a:prstGeom prst="rect">
            <a:avLst/>
          </a:prstGeom>
        </p:spPr>
        <p:txBody>
          <a:bodyPr lIns="0" tIns="0" rIns="0" bIns="0" rtlCol="0" anchor="t">
            <a:spAutoFit/>
          </a:bodyPr>
          <a:lstStyle/>
          <a:p>
            <a:pPr>
              <a:lnSpc>
                <a:spcPts val="8640"/>
              </a:lnSpc>
            </a:pPr>
            <a:r>
              <a:rPr lang="en-US" sz="1200" spc="12">
                <a:solidFill>
                  <a:srgbClr val="FFFFFF"/>
                </a:solidFill>
                <a:latin typeface="Arimo"/>
              </a:rPr>
              <a:t> GIỚI THIỆU</a:t>
            </a:r>
          </a:p>
          <a:p>
            <a:pPr>
              <a:lnSpc>
                <a:spcPts val="8640"/>
              </a:lnSpc>
            </a:pPr>
            <a:r>
              <a:rPr lang="en-US" sz="7200" spc="72">
                <a:solidFill>
                  <a:srgbClr val="FFFFFF"/>
                </a:solidFill>
                <a:latin typeface="Prompt Bold"/>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10852327" y="529484"/>
            <a:ext cx="5684352" cy="3650152"/>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GIỚI THIỆU</a:t>
            </a:r>
            <a:r>
              <a:rPr lang="en-US" sz="1200" spc="12">
                <a:solidFill>
                  <a:srgbClr val="FFFFFF"/>
                </a:solidFill>
                <a:latin typeface="Arimo"/>
              </a:rPr>
              <a:t> </a:t>
            </a:r>
          </a:p>
        </p:txBody>
      </p:sp>
      <p:sp>
        <p:nvSpPr>
          <p:cNvPr id="5" name="TextBox 5"/>
          <p:cNvSpPr txBox="1"/>
          <p:nvPr/>
        </p:nvSpPr>
        <p:spPr>
          <a:xfrm>
            <a:off x="1225175" y="4499883"/>
            <a:ext cx="15837649" cy="4226560"/>
          </a:xfrm>
          <a:prstGeom prst="rect">
            <a:avLst/>
          </a:prstGeom>
        </p:spPr>
        <p:txBody>
          <a:bodyPr lIns="0" tIns="0" rIns="0" bIns="0" rtlCol="0" anchor="t">
            <a:spAutoFit/>
          </a:bodyPr>
          <a:lstStyle/>
          <a:p>
            <a:pPr>
              <a:lnSpc>
                <a:spcPts val="5599"/>
              </a:lnSpc>
            </a:pPr>
            <a:r>
              <a:rPr lang="en-US" sz="3999">
                <a:solidFill>
                  <a:srgbClr val="FFFFFF"/>
                </a:solidFill>
                <a:latin typeface="DejaVu Serif"/>
              </a:rPr>
              <a:t>DP đã giải quyết các vấn đề trên bằng cách đưa một lượng nhiễu ngẫu nhiên rất nhỏ vào các kết quả thống kê. DP đang nhanh chóng trở nên phổ biến, bởi vì nó cung cấp các đảm bảo quyền riêng tư nghiêm ngặt. Công việc này tập trung vào việc tính toán biểu đồ tuân thủ DP, đây là một công cụ phổ biến để trình bày phân phối của các biến ngẫu nhiên.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7265100" y="529484"/>
            <a:ext cx="9271579" cy="5953656"/>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GIỚI THIỆU</a:t>
            </a:r>
            <a:r>
              <a:rPr lang="en-US" sz="1200" spc="12">
                <a:solidFill>
                  <a:srgbClr val="FFFFFF"/>
                </a:solidFill>
                <a:latin typeface="Arimo"/>
              </a:rPr>
              <a:t> </a:t>
            </a:r>
          </a:p>
        </p:txBody>
      </p:sp>
      <p:sp>
        <p:nvSpPr>
          <p:cNvPr id="5" name="TextBox 5"/>
          <p:cNvSpPr txBox="1"/>
          <p:nvPr/>
        </p:nvSpPr>
        <p:spPr>
          <a:xfrm>
            <a:off x="1028700" y="6769100"/>
            <a:ext cx="15837649" cy="3517900"/>
          </a:xfrm>
          <a:prstGeom prst="rect">
            <a:avLst/>
          </a:prstGeom>
        </p:spPr>
        <p:txBody>
          <a:bodyPr lIns="0" tIns="0" rIns="0" bIns="0" rtlCol="0" anchor="t">
            <a:spAutoFit/>
          </a:bodyPr>
          <a:lstStyle/>
          <a:p>
            <a:pPr>
              <a:lnSpc>
                <a:spcPts val="5599"/>
              </a:lnSpc>
            </a:pPr>
            <a:r>
              <a:rPr lang="en-US" sz="3999">
                <a:solidFill>
                  <a:srgbClr val="FFFFFF"/>
                </a:solidFill>
                <a:latin typeface="DejaVu Serif"/>
              </a:rPr>
              <a:t>Hinh 1(a): cho thấy dữ liệu nhạy cảm về những bệnh nhân dương tính với HIV.</a:t>
            </a:r>
          </a:p>
          <a:p>
            <a:pPr>
              <a:lnSpc>
                <a:spcPts val="5599"/>
              </a:lnSpc>
            </a:pPr>
            <a:r>
              <a:rPr lang="en-US" sz="3999">
                <a:solidFill>
                  <a:srgbClr val="FFFFFF"/>
                </a:solidFill>
                <a:latin typeface="Arimo"/>
              </a:rPr>
              <a:t>Hình 1(b): minh họa biểu đồ cho ta thấy được sự phân bố theo tuổi của bệnh nhân đó.</a:t>
            </a:r>
          </a:p>
          <a:p>
            <a:pPr>
              <a:lnSpc>
                <a:spcPts val="5599"/>
              </a:lnSpc>
            </a:pPr>
            <a:endParaRPr lang="en-US" sz="3999">
              <a:solidFill>
                <a:srgbClr val="FFFFFF"/>
              </a:solidFill>
              <a:latin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32496" y="892244"/>
            <a:ext cx="1170891" cy="1370192"/>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Privacy </a:t>
            </a:r>
          </a:p>
        </p:txBody>
      </p:sp>
      <p:sp>
        <p:nvSpPr>
          <p:cNvPr id="5" name="TextBox 5"/>
          <p:cNvSpPr txBox="1"/>
          <p:nvPr/>
        </p:nvSpPr>
        <p:spPr>
          <a:xfrm>
            <a:off x="736487" y="3289300"/>
            <a:ext cx="16734986" cy="2794000"/>
          </a:xfrm>
          <a:prstGeom prst="rect">
            <a:avLst/>
          </a:prstGeom>
        </p:spPr>
        <p:txBody>
          <a:bodyPr lIns="0" tIns="0" rIns="0" bIns="0" rtlCol="0" anchor="t">
            <a:spAutoFit/>
          </a:bodyPr>
          <a:lstStyle/>
          <a:p>
            <a:pPr algn="ctr">
              <a:lnSpc>
                <a:spcPts val="5599"/>
              </a:lnSpc>
            </a:pPr>
            <a:r>
              <a:rPr lang="en-US" sz="3999">
                <a:solidFill>
                  <a:srgbClr val="FFFFFF"/>
                </a:solidFill>
                <a:latin typeface="DejaVu Serif"/>
              </a:rPr>
              <a:t>Đây là định nghĩa được sử dụng khi triển khai một số dạng ẩn danh phổ biến chẳng hạn như tổng quát hóa, bỏ bớt, bổ sung nhiễu. </a:t>
            </a:r>
          </a:p>
          <a:p>
            <a:pPr algn="ctr">
              <a:lnSpc>
                <a:spcPts val="5599"/>
              </a:lnSpc>
            </a:pPr>
            <a:endParaRPr lang="en-US" sz="3999">
              <a:solidFill>
                <a:srgbClr val="FFFFFF"/>
              </a:solidFill>
              <a:latin typeface="DejaVu Serif"/>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2000"/>
          </a:blip>
          <a:srcRect/>
          <a:stretch>
            <a:fillRect/>
          </a:stretch>
        </p:blipFill>
        <p:spPr>
          <a:xfrm>
            <a:off x="8376580" y="-363298"/>
            <a:ext cx="9690351" cy="8204497"/>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GIỚI THIỆU</a:t>
            </a:r>
            <a:r>
              <a:rPr lang="en-US" sz="1200" spc="12">
                <a:solidFill>
                  <a:srgbClr val="FFFFFF"/>
                </a:solidFill>
                <a:latin typeface="Arimo"/>
              </a:rPr>
              <a:t> </a:t>
            </a:r>
          </a:p>
        </p:txBody>
      </p:sp>
      <p:sp>
        <p:nvSpPr>
          <p:cNvPr id="5" name="TextBox 5"/>
          <p:cNvSpPr txBox="1"/>
          <p:nvPr/>
        </p:nvSpPr>
        <p:spPr>
          <a:xfrm>
            <a:off x="1028700" y="3662751"/>
            <a:ext cx="15837649" cy="5600700"/>
          </a:xfrm>
          <a:prstGeom prst="rect">
            <a:avLst/>
          </a:prstGeom>
        </p:spPr>
        <p:txBody>
          <a:bodyPr lIns="0" tIns="0" rIns="0" bIns="0" rtlCol="0" anchor="t">
            <a:spAutoFit/>
          </a:bodyPr>
          <a:lstStyle/>
          <a:p>
            <a:pPr>
              <a:lnSpc>
                <a:spcPts val="5599"/>
              </a:lnSpc>
            </a:pPr>
            <a:r>
              <a:rPr lang="en-US" sz="3999" dirty="0">
                <a:solidFill>
                  <a:srgbClr val="FFFFFF"/>
                </a:solidFill>
                <a:latin typeface="DejaVu Serif"/>
              </a:rPr>
              <a:t>Biểu </a:t>
            </a:r>
            <a:r>
              <a:rPr lang="en-US" sz="3999" dirty="0" err="1">
                <a:solidFill>
                  <a:srgbClr val="FFFFFF"/>
                </a:solidFill>
                <a:latin typeface="DejaVu Serif"/>
              </a:rPr>
              <a:t>đồ</a:t>
            </a:r>
            <a:r>
              <a:rPr lang="en-US" sz="3999" dirty="0">
                <a:solidFill>
                  <a:srgbClr val="FFFFFF"/>
                </a:solidFill>
                <a:latin typeface="DejaVu Serif"/>
              </a:rPr>
              <a:t> có </a:t>
            </a:r>
            <a:r>
              <a:rPr lang="en-US" sz="3999" dirty="0" err="1">
                <a:solidFill>
                  <a:srgbClr val="FFFFFF"/>
                </a:solidFill>
                <a:latin typeface="DejaVu Serif"/>
              </a:rPr>
              <a:t>cấu</a:t>
            </a:r>
            <a:r>
              <a:rPr lang="en-US" sz="3999" dirty="0">
                <a:solidFill>
                  <a:srgbClr val="FFFFFF"/>
                </a:solidFill>
                <a:latin typeface="DejaVu Serif"/>
              </a:rPr>
              <a:t> </a:t>
            </a:r>
            <a:r>
              <a:rPr lang="en-US" sz="3999" dirty="0" err="1">
                <a:solidFill>
                  <a:srgbClr val="FFFFFF"/>
                </a:solidFill>
                <a:latin typeface="DejaVu Serif"/>
              </a:rPr>
              <a:t>trúc</a:t>
            </a:r>
            <a:r>
              <a:rPr lang="en-US" sz="3999" dirty="0">
                <a:solidFill>
                  <a:srgbClr val="FFFFFF"/>
                </a:solidFill>
                <a:latin typeface="DejaVu Serif"/>
              </a:rPr>
              <a:t> chia tập hợp </a:t>
            </a:r>
            <a:r>
              <a:rPr lang="en-US" sz="3999" dirty="0" err="1">
                <a:solidFill>
                  <a:srgbClr val="FFFFFF"/>
                </a:solidFill>
                <a:latin typeface="DejaVu Serif"/>
              </a:rPr>
              <a:t>các</a:t>
            </a:r>
            <a:r>
              <a:rPr lang="en-US" sz="3999" dirty="0">
                <a:solidFill>
                  <a:srgbClr val="FFFFFF"/>
                </a:solidFill>
                <a:latin typeface="DejaVu Serif"/>
              </a:rPr>
              <a:t> </a:t>
            </a:r>
            <a:r>
              <a:rPr lang="en-US" sz="3999" dirty="0" err="1">
                <a:solidFill>
                  <a:srgbClr val="FFFFFF"/>
                </a:solidFill>
                <a:latin typeface="DejaVu Serif"/>
              </a:rPr>
              <a:t>truy</a:t>
            </a:r>
            <a:r>
              <a:rPr lang="en-US" sz="3999" dirty="0">
                <a:solidFill>
                  <a:srgbClr val="FFFFFF"/>
                </a:solidFill>
                <a:latin typeface="DejaVu Serif"/>
              </a:rPr>
              <a:t> vấn (</a:t>
            </a:r>
            <a:r>
              <a:rPr lang="en-US" sz="3999" dirty="0" err="1">
                <a:solidFill>
                  <a:srgbClr val="FFFFFF"/>
                </a:solidFill>
                <a:latin typeface="DejaVu Serif"/>
              </a:rPr>
              <a:t>kết</a:t>
            </a:r>
            <a:r>
              <a:rPr lang="en-US" sz="3999" dirty="0">
                <a:solidFill>
                  <a:srgbClr val="FFFFFF"/>
                </a:solidFill>
                <a:latin typeface="DejaVu Serif"/>
              </a:rPr>
              <a:t> quả </a:t>
            </a:r>
            <a:r>
              <a:rPr lang="en-US" sz="3999" dirty="0" err="1">
                <a:solidFill>
                  <a:srgbClr val="FFFFFF"/>
                </a:solidFill>
                <a:latin typeface="DejaVu Serif"/>
              </a:rPr>
              <a:t>là</a:t>
            </a:r>
            <a:r>
              <a:rPr lang="en-US" sz="3999" dirty="0">
                <a:solidFill>
                  <a:srgbClr val="FFFFFF"/>
                </a:solidFill>
                <a:latin typeface="DejaVu Serif"/>
              </a:rPr>
              <a:t> </a:t>
            </a:r>
            <a:r>
              <a:rPr lang="en-US" sz="3999" dirty="0" err="1">
                <a:solidFill>
                  <a:srgbClr val="FFFFFF"/>
                </a:solidFill>
                <a:latin typeface="DejaVu Serif"/>
              </a:rPr>
              <a:t>các</a:t>
            </a:r>
            <a:r>
              <a:rPr lang="en-US" sz="3999" dirty="0">
                <a:solidFill>
                  <a:srgbClr val="FFFFFF"/>
                </a:solidFill>
                <a:latin typeface="DejaVu Serif"/>
              </a:rPr>
              <a:t> </a:t>
            </a:r>
            <a:r>
              <a:rPr lang="en-US" sz="3999" dirty="0" err="1">
                <a:solidFill>
                  <a:srgbClr val="FFFFFF"/>
                </a:solidFill>
                <a:latin typeface="DejaVu Serif"/>
              </a:rPr>
              <a:t>số</a:t>
            </a:r>
            <a:r>
              <a:rPr lang="en-US" sz="3999" dirty="0">
                <a:solidFill>
                  <a:srgbClr val="FFFFFF"/>
                </a:solidFill>
                <a:latin typeface="DejaVu Serif"/>
              </a:rPr>
              <a:t> </a:t>
            </a:r>
            <a:r>
              <a:rPr lang="en-US" sz="3999" dirty="0" err="1">
                <a:solidFill>
                  <a:srgbClr val="FFFFFF"/>
                </a:solidFill>
                <a:latin typeface="DejaVu Serif"/>
              </a:rPr>
              <a:t>đếm</a:t>
            </a:r>
            <a:r>
              <a:rPr lang="en-US" sz="3999" dirty="0">
                <a:solidFill>
                  <a:srgbClr val="FFFFFF"/>
                </a:solidFill>
                <a:latin typeface="DejaVu Serif"/>
              </a:rPr>
              <a:t>) </a:t>
            </a:r>
            <a:r>
              <a:rPr lang="en-US" sz="3999" dirty="0" err="1">
                <a:solidFill>
                  <a:srgbClr val="FFFFFF"/>
                </a:solidFill>
                <a:latin typeface="DejaVu Serif"/>
              </a:rPr>
              <a:t>thành</a:t>
            </a:r>
            <a:r>
              <a:rPr lang="en-US" sz="3999" dirty="0">
                <a:solidFill>
                  <a:srgbClr val="FFFFFF"/>
                </a:solidFill>
                <a:latin typeface="DejaVu Serif"/>
              </a:rPr>
              <a:t> </a:t>
            </a:r>
            <a:r>
              <a:rPr lang="en-US" sz="3999" dirty="0" err="1">
                <a:solidFill>
                  <a:srgbClr val="FFFFFF"/>
                </a:solidFill>
                <a:latin typeface="DejaVu Serif"/>
              </a:rPr>
              <a:t>các</a:t>
            </a:r>
            <a:r>
              <a:rPr lang="en-US" sz="3999" dirty="0">
                <a:solidFill>
                  <a:srgbClr val="FFFFFF"/>
                </a:solidFill>
                <a:latin typeface="DejaVu Serif"/>
              </a:rPr>
              <a:t> </a:t>
            </a:r>
            <a:r>
              <a:rPr lang="en-US" sz="3999" dirty="0" err="1">
                <a:solidFill>
                  <a:srgbClr val="FFFFFF"/>
                </a:solidFill>
                <a:latin typeface="DejaVu Serif"/>
              </a:rPr>
              <a:t>giá</a:t>
            </a:r>
            <a:r>
              <a:rPr lang="en-US" sz="3999" dirty="0">
                <a:solidFill>
                  <a:srgbClr val="FFFFFF"/>
                </a:solidFill>
                <a:latin typeface="DejaVu Serif"/>
              </a:rPr>
              <a:t> </a:t>
            </a:r>
            <a:r>
              <a:rPr lang="en-US" sz="3999" dirty="0" err="1">
                <a:solidFill>
                  <a:srgbClr val="FFFFFF"/>
                </a:solidFill>
                <a:latin typeface="DejaVu Serif"/>
              </a:rPr>
              <a:t>trị</a:t>
            </a:r>
            <a:r>
              <a:rPr lang="en-US" sz="3999" dirty="0">
                <a:solidFill>
                  <a:srgbClr val="FFFFFF"/>
                </a:solidFill>
                <a:latin typeface="DejaVu Serif"/>
              </a:rPr>
              <a:t> </a:t>
            </a:r>
            <a:r>
              <a:rPr lang="en-US" sz="3999" dirty="0" err="1">
                <a:solidFill>
                  <a:srgbClr val="FFFFFF"/>
                </a:solidFill>
                <a:latin typeface="DejaVu Serif"/>
              </a:rPr>
              <a:t>rời</a:t>
            </a:r>
            <a:r>
              <a:rPr lang="en-US" sz="3999" dirty="0">
                <a:solidFill>
                  <a:srgbClr val="FFFFFF"/>
                </a:solidFill>
                <a:latin typeface="DejaVu Serif"/>
              </a:rPr>
              <a:t> </a:t>
            </a:r>
            <a:r>
              <a:rPr lang="en-US" sz="3999" dirty="0" err="1">
                <a:solidFill>
                  <a:srgbClr val="FFFFFF"/>
                </a:solidFill>
                <a:latin typeface="DejaVu Serif"/>
              </a:rPr>
              <a:t>rạc</a:t>
            </a:r>
            <a:r>
              <a:rPr lang="en-US" sz="3999" dirty="0">
                <a:solidFill>
                  <a:srgbClr val="FFFFFF"/>
                </a:solidFill>
                <a:latin typeface="DejaVu Serif"/>
              </a:rPr>
              <a:t> tương </a:t>
            </a:r>
            <a:r>
              <a:rPr lang="en-US" sz="3999" dirty="0" err="1">
                <a:solidFill>
                  <a:srgbClr val="FFFFFF"/>
                </a:solidFill>
                <a:latin typeface="DejaVu Serif"/>
              </a:rPr>
              <a:t>ứng</a:t>
            </a:r>
            <a:r>
              <a:rPr lang="en-US" sz="3999" dirty="0">
                <a:solidFill>
                  <a:srgbClr val="FFFFFF"/>
                </a:solidFill>
                <a:latin typeface="DejaVu Serif"/>
              </a:rPr>
              <a:t> với mỗi bin. Phương </a:t>
            </a:r>
            <a:r>
              <a:rPr lang="en-US" sz="3999" dirty="0" err="1">
                <a:solidFill>
                  <a:srgbClr val="FFFFFF"/>
                </a:solidFill>
                <a:latin typeface="DejaVu Serif"/>
              </a:rPr>
              <a:t>pháp</a:t>
            </a:r>
            <a:r>
              <a:rPr lang="en-US" sz="3999" dirty="0">
                <a:solidFill>
                  <a:srgbClr val="FFFFFF"/>
                </a:solidFill>
                <a:latin typeface="DejaVu Serif"/>
              </a:rPr>
              <a:t> </a:t>
            </a:r>
            <a:r>
              <a:rPr lang="en-US" sz="3999" dirty="0" err="1">
                <a:solidFill>
                  <a:srgbClr val="FFFFFF"/>
                </a:solidFill>
                <a:latin typeface="DejaVu Serif"/>
              </a:rPr>
              <a:t>hiện</a:t>
            </a:r>
            <a:r>
              <a:rPr lang="en-US" sz="3999" dirty="0">
                <a:solidFill>
                  <a:srgbClr val="FFFFFF"/>
                </a:solidFill>
                <a:latin typeface="DejaVu Serif"/>
              </a:rPr>
              <a:t> đại này gọi </a:t>
            </a:r>
            <a:r>
              <a:rPr lang="en-US" sz="3999" dirty="0" err="1">
                <a:solidFill>
                  <a:srgbClr val="FFFFFF"/>
                </a:solidFill>
                <a:latin typeface="DejaVu Serif"/>
              </a:rPr>
              <a:t>là</a:t>
            </a:r>
            <a:r>
              <a:rPr lang="en-US" sz="3999" dirty="0">
                <a:solidFill>
                  <a:srgbClr val="FFFFFF"/>
                </a:solidFill>
                <a:latin typeface="DejaVu Serif"/>
              </a:rPr>
              <a:t> cơ chế Laplace (LM) </a:t>
            </a:r>
            <a:r>
              <a:rPr lang="en-US" sz="3999" dirty="0" err="1">
                <a:solidFill>
                  <a:srgbClr val="FFFFFF"/>
                </a:solidFill>
                <a:latin typeface="DejaVu Serif"/>
              </a:rPr>
              <a:t>làm</a:t>
            </a:r>
            <a:r>
              <a:rPr lang="en-US" sz="3999" dirty="0">
                <a:solidFill>
                  <a:srgbClr val="FFFFFF"/>
                </a:solidFill>
                <a:latin typeface="DejaVu Serif"/>
              </a:rPr>
              <a:t> </a:t>
            </a:r>
            <a:r>
              <a:rPr lang="en-US" sz="3999" dirty="0" err="1">
                <a:solidFill>
                  <a:srgbClr val="FFFFFF"/>
                </a:solidFill>
                <a:latin typeface="DejaVu Serif"/>
              </a:rPr>
              <a:t>xáo</a:t>
            </a:r>
            <a:r>
              <a:rPr lang="en-US" sz="3999" dirty="0">
                <a:solidFill>
                  <a:srgbClr val="FFFFFF"/>
                </a:solidFill>
                <a:latin typeface="DejaVu Serif"/>
              </a:rPr>
              <a:t> </a:t>
            </a:r>
            <a:r>
              <a:rPr lang="en-US" sz="3999" dirty="0" err="1">
                <a:solidFill>
                  <a:srgbClr val="FFFFFF"/>
                </a:solidFill>
                <a:latin typeface="DejaVu Serif"/>
              </a:rPr>
              <a:t>trộn</a:t>
            </a:r>
            <a:r>
              <a:rPr lang="en-US" sz="3999" dirty="0">
                <a:solidFill>
                  <a:srgbClr val="FFFFFF"/>
                </a:solidFill>
                <a:latin typeface="DejaVu Serif"/>
              </a:rPr>
              <a:t> đầu ra để thỏa </a:t>
            </a:r>
            <a:r>
              <a:rPr lang="en-US" sz="3999" dirty="0" err="1">
                <a:solidFill>
                  <a:srgbClr val="FFFFFF"/>
                </a:solidFill>
                <a:latin typeface="DejaVu Serif"/>
              </a:rPr>
              <a:t>mãn</a:t>
            </a:r>
            <a:r>
              <a:rPr lang="en-US" sz="3999" dirty="0">
                <a:solidFill>
                  <a:srgbClr val="FFFFFF"/>
                </a:solidFill>
                <a:latin typeface="DejaVu Serif"/>
              </a:rPr>
              <a:t> DP.</a:t>
            </a:r>
          </a:p>
          <a:p>
            <a:pPr>
              <a:lnSpc>
                <a:spcPts val="5599"/>
              </a:lnSpc>
            </a:pPr>
            <a:r>
              <a:rPr lang="en-US" sz="4000" dirty="0">
                <a:solidFill>
                  <a:srgbClr val="FFFFFF"/>
                </a:solidFill>
                <a:latin typeface="Arimo"/>
              </a:rPr>
              <a:t>Đầu </a:t>
            </a:r>
            <a:r>
              <a:rPr lang="en-US" sz="4000" dirty="0" err="1">
                <a:solidFill>
                  <a:srgbClr val="FFFFFF"/>
                </a:solidFill>
                <a:latin typeface="Arimo"/>
              </a:rPr>
              <a:t>tiên</a:t>
            </a:r>
            <a:r>
              <a:rPr lang="en-US" sz="4000" dirty="0">
                <a:solidFill>
                  <a:srgbClr val="FFFFFF"/>
                </a:solidFill>
                <a:latin typeface="Arimo"/>
              </a:rPr>
              <a:t>, LM </a:t>
            </a:r>
            <a:r>
              <a:rPr lang="en-US" sz="4000" dirty="0" err="1">
                <a:solidFill>
                  <a:srgbClr val="FFFFFF"/>
                </a:solidFill>
                <a:latin typeface="Arimo"/>
              </a:rPr>
              <a:t>xác</a:t>
            </a:r>
            <a:r>
              <a:rPr lang="en-US" sz="4000" dirty="0">
                <a:solidFill>
                  <a:srgbClr val="FFFFFF"/>
                </a:solidFill>
                <a:latin typeface="Arimo"/>
              </a:rPr>
              <a:t> định độ </a:t>
            </a:r>
            <a:r>
              <a:rPr lang="en-US" sz="4000" dirty="0" err="1">
                <a:solidFill>
                  <a:srgbClr val="FFFFFF"/>
                </a:solidFill>
                <a:latin typeface="Arimo"/>
              </a:rPr>
              <a:t>nhạy</a:t>
            </a:r>
            <a:r>
              <a:rPr lang="en-US" sz="4000" dirty="0">
                <a:solidFill>
                  <a:srgbClr val="FFFFFF"/>
                </a:solidFill>
                <a:latin typeface="Arimo"/>
              </a:rPr>
              <a:t> cảm ∆ </a:t>
            </a:r>
            <a:r>
              <a:rPr lang="en-US" sz="4000" dirty="0" err="1">
                <a:solidFill>
                  <a:srgbClr val="FFFFFF"/>
                </a:solidFill>
                <a:latin typeface="Arimo"/>
              </a:rPr>
              <a:t>cho</a:t>
            </a:r>
            <a:r>
              <a:rPr lang="en-US" sz="4000" dirty="0">
                <a:solidFill>
                  <a:srgbClr val="FFFFFF"/>
                </a:solidFill>
                <a:latin typeface="Arimo"/>
              </a:rPr>
              <a:t> </a:t>
            </a:r>
            <a:r>
              <a:rPr lang="en-US" sz="4000" dirty="0" err="1">
                <a:solidFill>
                  <a:srgbClr val="FFFFFF"/>
                </a:solidFill>
                <a:latin typeface="Arimo"/>
              </a:rPr>
              <a:t>những</a:t>
            </a:r>
            <a:r>
              <a:rPr lang="en-US" sz="4000" dirty="0">
                <a:solidFill>
                  <a:srgbClr val="FFFFFF"/>
                </a:solidFill>
                <a:latin typeface="Arimo"/>
              </a:rPr>
              <a:t> </a:t>
            </a:r>
            <a:r>
              <a:rPr lang="en-US" sz="4000" dirty="0" err="1">
                <a:solidFill>
                  <a:srgbClr val="FFFFFF"/>
                </a:solidFill>
                <a:latin typeface="Arimo"/>
              </a:rPr>
              <a:t>số</a:t>
            </a:r>
            <a:r>
              <a:rPr lang="en-US" sz="4000" dirty="0">
                <a:solidFill>
                  <a:srgbClr val="FFFFFF"/>
                </a:solidFill>
                <a:latin typeface="Arimo"/>
              </a:rPr>
              <a:t> </a:t>
            </a:r>
            <a:r>
              <a:rPr lang="en-US" sz="4000" dirty="0" err="1">
                <a:solidFill>
                  <a:srgbClr val="FFFFFF"/>
                </a:solidFill>
                <a:latin typeface="Arimo"/>
              </a:rPr>
              <a:t>đếm</a:t>
            </a:r>
            <a:r>
              <a:rPr lang="en-US" sz="4000" dirty="0">
                <a:solidFill>
                  <a:srgbClr val="FFFFFF"/>
                </a:solidFill>
                <a:latin typeface="Arimo"/>
              </a:rPr>
              <a:t> này, </a:t>
            </a:r>
            <a:r>
              <a:rPr lang="en-US" sz="4000" dirty="0" err="1">
                <a:solidFill>
                  <a:srgbClr val="FFFFFF"/>
                </a:solidFill>
                <a:latin typeface="Arimo"/>
              </a:rPr>
              <a:t>là</a:t>
            </a:r>
            <a:r>
              <a:rPr lang="en-US" sz="4000" dirty="0">
                <a:solidFill>
                  <a:srgbClr val="FFFFFF"/>
                </a:solidFill>
                <a:latin typeface="Arimo"/>
              </a:rPr>
              <a:t> </a:t>
            </a:r>
            <a:r>
              <a:rPr lang="en-US" sz="4000" dirty="0" err="1">
                <a:solidFill>
                  <a:srgbClr val="FFFFFF"/>
                </a:solidFill>
                <a:latin typeface="Arimo"/>
              </a:rPr>
              <a:t>giá</a:t>
            </a:r>
            <a:r>
              <a:rPr lang="en-US" sz="4000" dirty="0">
                <a:solidFill>
                  <a:srgbClr val="FFFFFF"/>
                </a:solidFill>
                <a:latin typeface="Arimo"/>
              </a:rPr>
              <a:t> </a:t>
            </a:r>
            <a:r>
              <a:rPr lang="en-US" sz="4000" dirty="0" err="1">
                <a:solidFill>
                  <a:srgbClr val="FFFFFF"/>
                </a:solidFill>
                <a:latin typeface="Arimo"/>
              </a:rPr>
              <a:t>trị</a:t>
            </a:r>
            <a:r>
              <a:rPr lang="en-US" sz="4000" dirty="0">
                <a:solidFill>
                  <a:srgbClr val="FFFFFF"/>
                </a:solidFill>
                <a:latin typeface="Arimo"/>
              </a:rPr>
              <a:t> tối đa có </a:t>
            </a:r>
            <a:r>
              <a:rPr lang="en-US" sz="4000" dirty="0" err="1">
                <a:solidFill>
                  <a:srgbClr val="FFFFFF"/>
                </a:solidFill>
                <a:latin typeface="Arimo"/>
              </a:rPr>
              <a:t>thể</a:t>
            </a:r>
            <a:r>
              <a:rPr lang="en-US" sz="4000" dirty="0">
                <a:solidFill>
                  <a:srgbClr val="FFFFFF"/>
                </a:solidFill>
                <a:latin typeface="Arimo"/>
              </a:rPr>
              <a:t> </a:t>
            </a:r>
            <a:r>
              <a:rPr lang="en-US" sz="4000" dirty="0" err="1">
                <a:solidFill>
                  <a:srgbClr val="FFFFFF"/>
                </a:solidFill>
                <a:latin typeface="Arimo"/>
              </a:rPr>
              <a:t>thay</a:t>
            </a:r>
            <a:r>
              <a:rPr lang="en-US" sz="4000" dirty="0">
                <a:solidFill>
                  <a:srgbClr val="FFFFFF"/>
                </a:solidFill>
                <a:latin typeface="Arimo"/>
              </a:rPr>
              <a:t> </a:t>
            </a:r>
            <a:r>
              <a:rPr lang="en-US" sz="4000" dirty="0" err="1">
                <a:solidFill>
                  <a:srgbClr val="FFFFFF"/>
                </a:solidFill>
                <a:latin typeface="Arimo"/>
              </a:rPr>
              <a:t>đổi</a:t>
            </a:r>
            <a:r>
              <a:rPr lang="en-US" sz="4000" dirty="0">
                <a:solidFill>
                  <a:srgbClr val="FFFFFF"/>
                </a:solidFill>
                <a:latin typeface="Arimo"/>
              </a:rPr>
              <a:t> trong </a:t>
            </a:r>
            <a:r>
              <a:rPr lang="en-US" sz="4000" dirty="0" err="1">
                <a:solidFill>
                  <a:srgbClr val="FFFFFF"/>
                </a:solidFill>
                <a:latin typeface="Arimo"/>
              </a:rPr>
              <a:t>kết</a:t>
            </a:r>
            <a:r>
              <a:rPr lang="en-US" sz="4000" dirty="0">
                <a:solidFill>
                  <a:srgbClr val="FFFFFF"/>
                </a:solidFill>
                <a:latin typeface="Arimo"/>
              </a:rPr>
              <a:t> quả </a:t>
            </a:r>
            <a:r>
              <a:rPr lang="en-US" sz="4000" dirty="0" err="1">
                <a:solidFill>
                  <a:srgbClr val="FFFFFF"/>
                </a:solidFill>
                <a:latin typeface="Arimo"/>
              </a:rPr>
              <a:t>truy</a:t>
            </a:r>
            <a:r>
              <a:rPr lang="en-US" sz="4000" dirty="0">
                <a:solidFill>
                  <a:srgbClr val="FFFFFF"/>
                </a:solidFill>
                <a:latin typeface="Arimo"/>
              </a:rPr>
              <a:t> vấn </a:t>
            </a:r>
            <a:r>
              <a:rPr lang="en-US" sz="4000" dirty="0" err="1">
                <a:solidFill>
                  <a:srgbClr val="FFFFFF"/>
                </a:solidFill>
                <a:latin typeface="Arimo"/>
              </a:rPr>
              <a:t>nếu</a:t>
            </a:r>
            <a:r>
              <a:rPr lang="en-US" sz="4000" dirty="0">
                <a:solidFill>
                  <a:srgbClr val="FFFFFF"/>
                </a:solidFill>
                <a:latin typeface="Arimo"/>
              </a:rPr>
              <a:t> </a:t>
            </a:r>
            <a:r>
              <a:rPr lang="en-US" sz="4000" dirty="0" err="1">
                <a:solidFill>
                  <a:srgbClr val="FFFFFF"/>
                </a:solidFill>
                <a:latin typeface="Arimo"/>
              </a:rPr>
              <a:t>chúng</a:t>
            </a:r>
            <a:r>
              <a:rPr lang="en-US" sz="4000" dirty="0">
                <a:solidFill>
                  <a:srgbClr val="FFFFFF"/>
                </a:solidFill>
                <a:latin typeface="Arimo"/>
              </a:rPr>
              <a:t> tôi </a:t>
            </a:r>
            <a:r>
              <a:rPr lang="en-US" sz="4000" dirty="0" err="1">
                <a:solidFill>
                  <a:srgbClr val="FFFFFF"/>
                </a:solidFill>
                <a:latin typeface="Arimo"/>
              </a:rPr>
              <a:t>xóa</a:t>
            </a:r>
            <a:r>
              <a:rPr lang="en-US" sz="4000" dirty="0">
                <a:solidFill>
                  <a:srgbClr val="FFFFFF"/>
                </a:solidFill>
                <a:latin typeface="Arimo"/>
              </a:rPr>
              <a:t> </a:t>
            </a:r>
            <a:r>
              <a:rPr lang="en-US" sz="4000" dirty="0" err="1">
                <a:solidFill>
                  <a:srgbClr val="FFFFFF"/>
                </a:solidFill>
                <a:latin typeface="Arimo"/>
              </a:rPr>
              <a:t>một</a:t>
            </a:r>
            <a:r>
              <a:rPr lang="en-US" sz="4000" dirty="0">
                <a:solidFill>
                  <a:srgbClr val="FFFFFF"/>
                </a:solidFill>
                <a:latin typeface="Arimo"/>
              </a:rPr>
              <a:t> bản ghi khỏi (</a:t>
            </a:r>
            <a:r>
              <a:rPr lang="en-US" sz="4000" dirty="0" err="1">
                <a:solidFill>
                  <a:srgbClr val="FFFFFF"/>
                </a:solidFill>
                <a:latin typeface="Arimo"/>
              </a:rPr>
              <a:t>hoặc</a:t>
            </a:r>
            <a:r>
              <a:rPr lang="en-US" sz="4000" dirty="0">
                <a:solidFill>
                  <a:srgbClr val="FFFFFF"/>
                </a:solidFill>
                <a:latin typeface="Arimo"/>
              </a:rPr>
              <a:t> </a:t>
            </a:r>
            <a:r>
              <a:rPr lang="en-US" sz="4000" dirty="0" err="1">
                <a:solidFill>
                  <a:srgbClr val="FFFFFF"/>
                </a:solidFill>
                <a:latin typeface="Arimo"/>
              </a:rPr>
              <a:t>thêm</a:t>
            </a:r>
            <a:r>
              <a:rPr lang="en-US" sz="4000" dirty="0">
                <a:solidFill>
                  <a:srgbClr val="FFFFFF"/>
                </a:solidFill>
                <a:latin typeface="Arimo"/>
              </a:rPr>
              <a:t> </a:t>
            </a:r>
            <a:r>
              <a:rPr lang="en-US" sz="4000" dirty="0" err="1">
                <a:solidFill>
                  <a:srgbClr val="FFFFFF"/>
                </a:solidFill>
                <a:latin typeface="Arimo"/>
              </a:rPr>
              <a:t>một</a:t>
            </a:r>
            <a:r>
              <a:rPr lang="en-US" sz="4000" dirty="0">
                <a:solidFill>
                  <a:srgbClr val="FFFFFF"/>
                </a:solidFill>
                <a:latin typeface="Arimo"/>
              </a:rPr>
              <a:t> bản ghi vào) cơ sở dữ liệu.</a:t>
            </a:r>
          </a:p>
          <a:p>
            <a:pPr>
              <a:lnSpc>
                <a:spcPts val="5599"/>
              </a:lnSpc>
            </a:pPr>
            <a:endParaRPr lang="en-US" sz="1200" dirty="0">
              <a:solidFill>
                <a:srgbClr val="FFFFFF"/>
              </a:solidFill>
              <a:latin typeface="Arim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4">
            <a:alphaModFix amt="34000"/>
          </a:blip>
          <a:srcRect/>
          <a:stretch>
            <a:fillRect/>
          </a:stretch>
        </p:blipFill>
        <p:spPr>
          <a:xfrm>
            <a:off x="11070384" y="-1775255"/>
            <a:ext cx="7526031" cy="6372039"/>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GIỚI THIỆU</a:t>
            </a:r>
            <a:r>
              <a:rPr lang="en-US" sz="1200" spc="12">
                <a:solidFill>
                  <a:srgbClr val="FFFFFF"/>
                </a:solidFill>
                <a:latin typeface="Arimo"/>
              </a:rPr>
              <a:t> </a:t>
            </a:r>
          </a:p>
        </p:txBody>
      </p:sp>
      <p:sp>
        <p:nvSpPr>
          <p:cNvPr id="5" name="TextBox 5"/>
          <p:cNvSpPr txBox="1"/>
          <p:nvPr/>
        </p:nvSpPr>
        <p:spPr>
          <a:xfrm>
            <a:off x="1028700" y="2517140"/>
            <a:ext cx="16442774" cy="7061200"/>
          </a:xfrm>
          <a:prstGeom prst="rect">
            <a:avLst/>
          </a:prstGeom>
        </p:spPr>
        <p:txBody>
          <a:bodyPr lIns="0" tIns="0" rIns="0" bIns="0" rtlCol="0" anchor="t">
            <a:spAutoFit/>
          </a:bodyPr>
          <a:lstStyle/>
          <a:p>
            <a:pPr>
              <a:lnSpc>
                <a:spcPts val="5599"/>
              </a:lnSpc>
            </a:pPr>
            <a:r>
              <a:rPr lang="en-US" sz="3999">
                <a:solidFill>
                  <a:srgbClr val="FFFFFF"/>
                </a:solidFill>
                <a:latin typeface="DejaVu Serif"/>
              </a:rPr>
              <a:t>Trong ví dụ trên, ta có ∆ = 1, vì mỗi bệnh nhân ảnh hưởng đến giá trị của chính xác một ô trong biểu đồ nhiều nhất là 1. Ví dụ: loại bỏ Alice làm giảm số lượng bệnh nhân HIV + ở độ tuổi 40-45 xuống 1. Sau đó, LM thêm vào mỗi bin một giá trị ngẫu nhiên tuân theo phân phối Laplace với giá trị trung bình không và tỷ lệ scale ∆ / ε, trong đó ε là một tham số cho biết mức độ riêng tư (level of privacy). Ví dụ, khi ε = 1, tiếng ồn được thêm vào mỗi thùng có phương sai = 2(variance), phương sai này bao hàm những tác động (tức là 1) của bất kỳ cá nhân nào trong cơ sở dữ liệu.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5298" t="39991" r="6425" b="10353"/>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2074860" y="741675"/>
            <a:ext cx="13926105" cy="7433374"/>
          </a:xfrm>
          <a:prstGeom prst="rect">
            <a:avLst/>
          </a:prstGeom>
        </p:spPr>
      </p:pic>
      <p:sp>
        <p:nvSpPr>
          <p:cNvPr id="4" name="TextBox 4"/>
          <p:cNvSpPr txBox="1"/>
          <p:nvPr/>
        </p:nvSpPr>
        <p:spPr>
          <a:xfrm>
            <a:off x="816526" y="8381586"/>
            <a:ext cx="16442774" cy="1219200"/>
          </a:xfrm>
          <a:prstGeom prst="rect">
            <a:avLst/>
          </a:prstGeom>
        </p:spPr>
        <p:txBody>
          <a:bodyPr lIns="0" tIns="0" rIns="0" bIns="0" rtlCol="0" anchor="t">
            <a:spAutoFit/>
          </a:bodyPr>
          <a:lstStyle/>
          <a:p>
            <a:pPr algn="ctr">
              <a:lnSpc>
                <a:spcPts val="4799"/>
              </a:lnSpc>
            </a:pPr>
            <a:r>
              <a:rPr lang="en-US" sz="3999">
                <a:solidFill>
                  <a:srgbClr val="FFFFFF"/>
                </a:solidFill>
                <a:latin typeface="Prompt Bold"/>
              </a:rPr>
              <a:t>Độ chính xác của biểu đồ tuân thủ DP phụ thuộc nhiều vào cấu trúc của nó.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98" t="39991" r="6425" b="10353"/>
          <a:stretch>
            <a:fillRect/>
          </a:stretch>
        </p:blipFill>
        <p:spPr>
          <a:xfrm>
            <a:off x="0" y="0"/>
            <a:ext cx="18288000" cy="10287000"/>
          </a:xfrm>
          <a:prstGeom prst="rect">
            <a:avLst/>
          </a:prstGeom>
        </p:spPr>
      </p:pic>
      <p:sp>
        <p:nvSpPr>
          <p:cNvPr id="3" name="TextBox 3"/>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Bold"/>
              </a:rPr>
              <a:t>XÂY DỰNG BIỂU ĐỒ</a:t>
            </a:r>
          </a:p>
        </p:txBody>
      </p:sp>
      <p:sp>
        <p:nvSpPr>
          <p:cNvPr id="4" name="TextBox 4"/>
          <p:cNvSpPr txBox="1"/>
          <p:nvPr/>
        </p:nvSpPr>
        <p:spPr>
          <a:xfrm>
            <a:off x="1028700" y="3330126"/>
            <a:ext cx="16618169" cy="2100580"/>
          </a:xfrm>
          <a:prstGeom prst="rect">
            <a:avLst/>
          </a:prstGeom>
        </p:spPr>
        <p:txBody>
          <a:bodyPr lIns="0" tIns="0" rIns="0" bIns="0" rtlCol="0" anchor="t">
            <a:spAutoFit/>
          </a:bodyPr>
          <a:lstStyle/>
          <a:p>
            <a:pPr marL="863599" lvl="1" indent="-431800">
              <a:lnSpc>
                <a:spcPts val="5599"/>
              </a:lnSpc>
              <a:buFont typeface="Arial"/>
              <a:buChar char="•"/>
            </a:pPr>
            <a:r>
              <a:rPr lang="en-US" sz="3999">
                <a:solidFill>
                  <a:srgbClr val="FFFFFF"/>
                </a:solidFill>
                <a:latin typeface="DejaVu Serif"/>
              </a:rPr>
              <a:t>NoiseFirst: thêm nhiễu sau đó xác định cấu trúc histogram.</a:t>
            </a:r>
          </a:p>
          <a:p>
            <a:pPr>
              <a:lnSpc>
                <a:spcPts val="5599"/>
              </a:lnSpc>
            </a:pPr>
            <a:endParaRPr lang="en-US" sz="3999">
              <a:solidFill>
                <a:srgbClr val="FFFFFF"/>
              </a:solidFill>
              <a:latin typeface="DejaVu Serif"/>
            </a:endParaRPr>
          </a:p>
          <a:p>
            <a:pPr marL="863599" lvl="1" indent="-431800">
              <a:lnSpc>
                <a:spcPts val="5599"/>
              </a:lnSpc>
              <a:buFont typeface="Arial"/>
              <a:buChar char="•"/>
            </a:pPr>
            <a:r>
              <a:rPr lang="en-US" sz="3999">
                <a:solidFill>
                  <a:srgbClr val="FFFFFF"/>
                </a:solidFill>
                <a:latin typeface="Arimo"/>
              </a:rPr>
              <a:t>StructureFrist: tạo cấu trúc histogram sau đó thêm nhiễu.</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927331" y="4314825"/>
            <a:ext cx="12846225" cy="12846225"/>
          </a:xfrm>
          <a:prstGeom prst="rect">
            <a:avLst/>
          </a:prstGeom>
        </p:spPr>
      </p:pic>
      <p:pic>
        <p:nvPicPr>
          <p:cNvPr id="3" name="Picture 3"/>
          <p:cNvPicPr>
            <a:picLocks noChangeAspect="1"/>
          </p:cNvPicPr>
          <p:nvPr/>
        </p:nvPicPr>
        <p:blipFill>
          <a:blip r:embed="rId4">
            <a:alphaModFix amt="73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14274" flipH="1">
            <a:off x="11699677" y="1354920"/>
            <a:ext cx="11772193" cy="8604403"/>
          </a:xfrm>
          <a:prstGeom prst="rect">
            <a:avLst/>
          </a:prstGeom>
        </p:spPr>
      </p:pic>
      <p:sp>
        <p:nvSpPr>
          <p:cNvPr id="4" name="TextBox 4"/>
          <p:cNvSpPr txBox="1"/>
          <p:nvPr/>
        </p:nvSpPr>
        <p:spPr>
          <a:xfrm>
            <a:off x="1028700" y="2689555"/>
            <a:ext cx="16557074" cy="5504815"/>
          </a:xfrm>
          <a:prstGeom prst="rect">
            <a:avLst/>
          </a:prstGeom>
        </p:spPr>
        <p:txBody>
          <a:bodyPr lIns="0" tIns="0" rIns="0" bIns="0" rtlCol="0" anchor="t">
            <a:spAutoFit/>
          </a:bodyPr>
          <a:lstStyle/>
          <a:p>
            <a:pPr>
              <a:lnSpc>
                <a:spcPts val="7279"/>
              </a:lnSpc>
            </a:pPr>
            <a:r>
              <a:rPr lang="en-US" sz="5199">
                <a:solidFill>
                  <a:srgbClr val="FFFFFF"/>
                </a:solidFill>
                <a:latin typeface="DejaVu Serif"/>
              </a:rPr>
              <a:t>- Chuỗi có n số đếm D = {x1, x2, . . . , xn}</a:t>
            </a:r>
          </a:p>
          <a:p>
            <a:pPr>
              <a:lnSpc>
                <a:spcPts val="7279"/>
              </a:lnSpc>
            </a:pPr>
            <a:r>
              <a:rPr lang="en-US" sz="5199">
                <a:solidFill>
                  <a:srgbClr val="FFFFFF"/>
                </a:solidFill>
                <a:latin typeface="DejaVu Serif"/>
              </a:rPr>
              <a:t>- D’ là chuỗi lân cận của D nếu D’ khác D duy nhất chỉ 1 số đếm. D’ = {x1, . . . , xi ± 1, . . . ,xn}</a:t>
            </a:r>
          </a:p>
          <a:p>
            <a:pPr>
              <a:lnSpc>
                <a:spcPts val="7279"/>
              </a:lnSpc>
            </a:pPr>
            <a:r>
              <a:rPr lang="en-US" sz="5199">
                <a:solidFill>
                  <a:srgbClr val="FFFFFF"/>
                </a:solidFill>
                <a:latin typeface="DejaVu Serif"/>
              </a:rPr>
              <a:t>- Pr(Q(D) = H) kí hiệu cho xác xuất mà Q xuất ra H với đầu vào là D. </a:t>
            </a:r>
          </a:p>
          <a:p>
            <a:pPr>
              <a:lnSpc>
                <a:spcPts val="7279"/>
              </a:lnSpc>
            </a:pPr>
            <a:endParaRPr lang="en-US" sz="5199">
              <a:solidFill>
                <a:srgbClr val="FFFFFF"/>
              </a:solidFill>
              <a:latin typeface="DejaVu Serif"/>
            </a:endParaRPr>
          </a:p>
        </p:txBody>
      </p:sp>
      <p:sp>
        <p:nvSpPr>
          <p:cNvPr id="5" name="TextBox 5"/>
          <p:cNvSpPr txBox="1"/>
          <p:nvPr/>
        </p:nvSpPr>
        <p:spPr>
          <a:xfrm>
            <a:off x="1028700" y="1028700"/>
            <a:ext cx="4442160"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Bold"/>
              </a:rPr>
              <a:t>Kí hiệu:</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1028700"/>
            <a:ext cx="9917766"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Kí hiệu:</a:t>
            </a:r>
          </a:p>
        </p:txBody>
      </p:sp>
      <p:sp>
        <p:nvSpPr>
          <p:cNvPr id="4" name="TextBox 4"/>
          <p:cNvSpPr txBox="1"/>
          <p:nvPr/>
        </p:nvSpPr>
        <p:spPr>
          <a:xfrm>
            <a:off x="1028700" y="2251931"/>
            <a:ext cx="16442774" cy="7348855"/>
          </a:xfrm>
          <a:prstGeom prst="rect">
            <a:avLst/>
          </a:prstGeom>
        </p:spPr>
        <p:txBody>
          <a:bodyPr lIns="0" tIns="0" rIns="0" bIns="0" rtlCol="0" anchor="t">
            <a:spAutoFit/>
          </a:bodyPr>
          <a:lstStyle/>
          <a:p>
            <a:pPr>
              <a:lnSpc>
                <a:spcPts val="7279"/>
              </a:lnSpc>
            </a:pPr>
            <a:r>
              <a:rPr lang="en-US" sz="5199">
                <a:solidFill>
                  <a:srgbClr val="FFFFFF"/>
                </a:solidFill>
                <a:latin typeface="DejaVu Serif"/>
              </a:rPr>
              <a:t>Biểu đồ H = {B1,B2,...,Bk} là các số đếm đại diện cho mỗi bin. </a:t>
            </a:r>
          </a:p>
          <a:p>
            <a:pPr>
              <a:lnSpc>
                <a:spcPts val="7279"/>
              </a:lnSpc>
            </a:pPr>
            <a:r>
              <a:rPr lang="en-US" sz="5199">
                <a:solidFill>
                  <a:srgbClr val="FFFFFF"/>
                </a:solidFill>
                <a:latin typeface="DejaVu Serif"/>
              </a:rPr>
              <a:t>Mỗi bin Bj = (lj, rj, cj): </a:t>
            </a:r>
          </a:p>
          <a:p>
            <a:pPr marL="1122679" lvl="1" indent="-561340">
              <a:lnSpc>
                <a:spcPts val="7279"/>
              </a:lnSpc>
              <a:buFont typeface="Arial"/>
              <a:buChar char="•"/>
            </a:pPr>
            <a:r>
              <a:rPr lang="en-US" sz="5199">
                <a:solidFill>
                  <a:srgbClr val="FFFFFF"/>
                </a:solidFill>
                <a:latin typeface="DejaVu Serif"/>
              </a:rPr>
              <a:t>Đoạn [lj, rj] ⊂ [1, n]</a:t>
            </a:r>
          </a:p>
          <a:p>
            <a:pPr marL="1122679" lvl="1" indent="-561340">
              <a:lnSpc>
                <a:spcPts val="7279"/>
              </a:lnSpc>
              <a:buFont typeface="Arial"/>
              <a:buChar char="•"/>
            </a:pPr>
            <a:r>
              <a:rPr lang="en-US" sz="5199">
                <a:solidFill>
                  <a:srgbClr val="FFFFFF"/>
                </a:solidFill>
                <a:latin typeface="DejaVu Serif"/>
              </a:rPr>
              <a:t>Số đếm cj ∈ [lj, rj] là xấp xỉ các số đếm trong D </a:t>
            </a:r>
          </a:p>
          <a:p>
            <a:pPr marL="1122679" lvl="1" indent="-561340">
              <a:lnSpc>
                <a:spcPts val="7279"/>
              </a:lnSpc>
              <a:buFont typeface="Arial"/>
              <a:buChar char="•"/>
            </a:pPr>
            <a:r>
              <a:rPr lang="en-US" sz="5199">
                <a:solidFill>
                  <a:srgbClr val="FFFFFF"/>
                </a:solidFill>
                <a:latin typeface="DejaVu Serif"/>
              </a:rPr>
              <a:t>VD: Bj = (lj, rj, i) =&gt; {xi | lj ≤ i ≤ rj}</a:t>
            </a:r>
          </a:p>
          <a:p>
            <a:pPr algn="ctr">
              <a:lnSpc>
                <a:spcPts val="7279"/>
              </a:lnSpc>
            </a:pPr>
            <a:endParaRPr lang="en-US" sz="5199">
              <a:solidFill>
                <a:srgbClr val="FFFFFF"/>
              </a:solidFill>
              <a:latin typeface="DejaVu Serif"/>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8927331" y="4314825"/>
            <a:ext cx="12846225" cy="12846225"/>
          </a:xfrm>
          <a:prstGeom prst="rect">
            <a:avLst/>
          </a:prstGeom>
        </p:spPr>
      </p:pic>
      <p:pic>
        <p:nvPicPr>
          <p:cNvPr id="3" name="Picture 3"/>
          <p:cNvPicPr>
            <a:picLocks noChangeAspect="1"/>
          </p:cNvPicPr>
          <p:nvPr/>
        </p:nvPicPr>
        <p:blipFill>
          <a:blip r:embed="rId5">
            <a:alphaModFix amt="73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14274" flipH="1">
            <a:off x="11699677" y="1354920"/>
            <a:ext cx="11772193" cy="8604403"/>
          </a:xfrm>
          <a:prstGeom prst="rect">
            <a:avLst/>
          </a:prstGeom>
        </p:spPr>
      </p:pic>
      <p:grpSp>
        <p:nvGrpSpPr>
          <p:cNvPr id="4" name="Group 4"/>
          <p:cNvGrpSpPr/>
          <p:nvPr/>
        </p:nvGrpSpPr>
        <p:grpSpPr>
          <a:xfrm>
            <a:off x="881170" y="2958079"/>
            <a:ext cx="16930580" cy="3242658"/>
            <a:chOff x="0" y="0"/>
            <a:chExt cx="22574107" cy="4323544"/>
          </a:xfrm>
        </p:grpSpPr>
        <p:grpSp>
          <p:nvGrpSpPr>
            <p:cNvPr id="5" name="Group 5"/>
            <p:cNvGrpSpPr/>
            <p:nvPr/>
          </p:nvGrpSpPr>
          <p:grpSpPr>
            <a:xfrm>
              <a:off x="0" y="0"/>
              <a:ext cx="22574107" cy="4323544"/>
              <a:chOff x="0" y="0"/>
              <a:chExt cx="5831876" cy="1116960"/>
            </a:xfrm>
          </p:grpSpPr>
          <p:sp>
            <p:nvSpPr>
              <p:cNvPr id="6" name="Freeform 6"/>
              <p:cNvSpPr/>
              <p:nvPr/>
            </p:nvSpPr>
            <p:spPr>
              <a:xfrm>
                <a:off x="0" y="0"/>
                <a:ext cx="5831876" cy="1116960"/>
              </a:xfrm>
              <a:custGeom>
                <a:avLst/>
                <a:gdLst/>
                <a:ahLst/>
                <a:cxnLst/>
                <a:rect l="l" t="t" r="r" b="b"/>
                <a:pathLst>
                  <a:path w="5831876" h="1116960">
                    <a:moveTo>
                      <a:pt x="5707416" y="1116960"/>
                    </a:moveTo>
                    <a:lnTo>
                      <a:pt x="124460" y="1116960"/>
                    </a:lnTo>
                    <a:cubicBezTo>
                      <a:pt x="55880" y="1116960"/>
                      <a:pt x="0" y="1061080"/>
                      <a:pt x="0" y="992500"/>
                    </a:cubicBezTo>
                    <a:lnTo>
                      <a:pt x="0" y="124460"/>
                    </a:lnTo>
                    <a:cubicBezTo>
                      <a:pt x="0" y="55880"/>
                      <a:pt x="55880" y="0"/>
                      <a:pt x="124460" y="0"/>
                    </a:cubicBezTo>
                    <a:lnTo>
                      <a:pt x="5707416" y="0"/>
                    </a:lnTo>
                    <a:cubicBezTo>
                      <a:pt x="5775996" y="0"/>
                      <a:pt x="5831876" y="55880"/>
                      <a:pt x="5831876" y="124460"/>
                    </a:cubicBezTo>
                    <a:lnTo>
                      <a:pt x="5831876" y="992500"/>
                    </a:lnTo>
                    <a:cubicBezTo>
                      <a:pt x="5831876" y="1061080"/>
                      <a:pt x="5775996" y="1116960"/>
                      <a:pt x="5707416" y="1116960"/>
                    </a:cubicBezTo>
                    <a:close/>
                  </a:path>
                </a:pathLst>
              </a:custGeom>
              <a:solidFill>
                <a:srgbClr val="FFFFFF"/>
              </a:solidFill>
            </p:spPr>
          </p:sp>
        </p:grpSp>
        <p:pic>
          <p:nvPicPr>
            <p:cNvPr id="7" name="Picture 7"/>
            <p:cNvPicPr>
              <a:picLocks noChangeAspect="1"/>
            </p:cNvPicPr>
            <p:nvPr/>
          </p:nvPicPr>
          <p:blipFill>
            <a:blip r:embed="rId7"/>
            <a:srcRect/>
            <a:stretch>
              <a:fillRect/>
            </a:stretch>
          </p:blipFill>
          <p:spPr>
            <a:xfrm>
              <a:off x="712388" y="351806"/>
              <a:ext cx="21149331" cy="3619932"/>
            </a:xfrm>
            <a:prstGeom prst="rect">
              <a:avLst/>
            </a:prstGeom>
          </p:spPr>
        </p:pic>
      </p:grpSp>
      <p:sp>
        <p:nvSpPr>
          <p:cNvPr id="8" name="TextBox 8"/>
          <p:cNvSpPr txBox="1"/>
          <p:nvPr/>
        </p:nvSpPr>
        <p:spPr>
          <a:xfrm>
            <a:off x="1052216" y="6837393"/>
            <a:ext cx="16207084" cy="2738755"/>
          </a:xfrm>
          <a:prstGeom prst="rect">
            <a:avLst/>
          </a:prstGeom>
        </p:spPr>
        <p:txBody>
          <a:bodyPr lIns="0" tIns="0" rIns="0" bIns="0" rtlCol="0" anchor="t">
            <a:spAutoFit/>
          </a:bodyPr>
          <a:lstStyle/>
          <a:p>
            <a:pPr>
              <a:lnSpc>
                <a:spcPts val="7279"/>
              </a:lnSpc>
            </a:pPr>
            <a:r>
              <a:rPr lang="en-US" sz="5199">
                <a:solidFill>
                  <a:srgbClr val="FFFFFF"/>
                </a:solidFill>
                <a:latin typeface="DejaVu Serif"/>
              </a:rPr>
              <a:t>- D, D’ kí hiệu cho 2 chuỗi dữ liệu lân cận tùy ý</a:t>
            </a:r>
          </a:p>
          <a:p>
            <a:pPr>
              <a:lnSpc>
                <a:spcPts val="7279"/>
              </a:lnSpc>
            </a:pPr>
            <a:r>
              <a:rPr lang="en-US" sz="5199">
                <a:solidFill>
                  <a:srgbClr val="FFFFFF"/>
                </a:solidFill>
                <a:latin typeface="DejaVu Serif"/>
              </a:rPr>
              <a:t>- Pr(Q(D) = H) kí hiệu cho xác xuất mà Q xuất ra H với đầu vào là D. </a:t>
            </a:r>
          </a:p>
        </p:txBody>
      </p:sp>
      <p:sp>
        <p:nvSpPr>
          <p:cNvPr id="9" name="TextBox 9"/>
          <p:cNvSpPr txBox="1"/>
          <p:nvPr/>
        </p:nvSpPr>
        <p:spPr>
          <a:xfrm>
            <a:off x="1028700" y="1041518"/>
            <a:ext cx="16230600" cy="1594485"/>
          </a:xfrm>
          <a:prstGeom prst="rect">
            <a:avLst/>
          </a:prstGeom>
        </p:spPr>
        <p:txBody>
          <a:bodyPr lIns="0" tIns="0" rIns="0" bIns="0" rtlCol="0" anchor="t">
            <a:spAutoFit/>
          </a:bodyPr>
          <a:lstStyle/>
          <a:p>
            <a:pPr>
              <a:lnSpc>
                <a:spcPts val="6239"/>
              </a:lnSpc>
            </a:pPr>
            <a:r>
              <a:rPr lang="en-US" sz="5199" spc="51">
                <a:solidFill>
                  <a:srgbClr val="FFFFFF"/>
                </a:solidFill>
                <a:latin typeface="Prompt Bold Bold"/>
              </a:rPr>
              <a:t>Cơ chế public biểu đồ thỏa ε-DP nếu nó xuất ra một biểu đồ ngẫu nhiên H.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98" t="39991" r="6425" b="10353"/>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3131384" y="6099806"/>
            <a:ext cx="11570623" cy="1772077"/>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Bold"/>
              </a:rPr>
              <a:t>CƠ CHẾ LAPLACE</a:t>
            </a:r>
          </a:p>
        </p:txBody>
      </p:sp>
      <p:sp>
        <p:nvSpPr>
          <p:cNvPr id="5" name="TextBox 5"/>
          <p:cNvSpPr txBox="1"/>
          <p:nvPr/>
        </p:nvSpPr>
        <p:spPr>
          <a:xfrm>
            <a:off x="1028700" y="2509918"/>
            <a:ext cx="16618169" cy="2100580"/>
          </a:xfrm>
          <a:prstGeom prst="rect">
            <a:avLst/>
          </a:prstGeom>
        </p:spPr>
        <p:txBody>
          <a:bodyPr lIns="0" tIns="0" rIns="0" bIns="0" rtlCol="0" anchor="t">
            <a:spAutoFit/>
          </a:bodyPr>
          <a:lstStyle/>
          <a:p>
            <a:pPr>
              <a:lnSpc>
                <a:spcPts val="5599"/>
              </a:lnSpc>
            </a:pPr>
            <a:r>
              <a:rPr lang="en-US" sz="3999">
                <a:solidFill>
                  <a:srgbClr val="FFFFFF"/>
                </a:solidFill>
                <a:latin typeface="DejaVu Serif"/>
              </a:rPr>
              <a:t>Độ nhạy ∆ của truy vấn được xác định bằng độ chênh lệch tối đa giữa kết quả trả về của câu truy vấn Q trên 2 cơ sở dữ liệu lận cận bất kì D và D’: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98" t="39991" r="6425" b="10353"/>
          <a:stretch>
            <a:fillRect/>
          </a:stretch>
        </p:blipFill>
        <p:spPr>
          <a:xfrm>
            <a:off x="0" y="0"/>
            <a:ext cx="18288000" cy="10287000"/>
          </a:xfrm>
          <a:prstGeom prst="rect">
            <a:avLst/>
          </a:prstGeom>
        </p:spPr>
      </p:pic>
      <p:sp>
        <p:nvSpPr>
          <p:cNvPr id="3" name="TextBox 3"/>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Bold"/>
              </a:rPr>
              <a:t>CƠ CHẾ LAPLACE</a:t>
            </a:r>
          </a:p>
        </p:txBody>
      </p:sp>
      <p:sp>
        <p:nvSpPr>
          <p:cNvPr id="4" name="TextBox 4"/>
          <p:cNvSpPr txBox="1"/>
          <p:nvPr/>
        </p:nvSpPr>
        <p:spPr>
          <a:xfrm>
            <a:off x="1028700" y="3118460"/>
            <a:ext cx="16618169" cy="2809240"/>
          </a:xfrm>
          <a:prstGeom prst="rect">
            <a:avLst/>
          </a:prstGeom>
        </p:spPr>
        <p:txBody>
          <a:bodyPr lIns="0" tIns="0" rIns="0" bIns="0" rtlCol="0" anchor="t">
            <a:spAutoFit/>
          </a:bodyPr>
          <a:lstStyle/>
          <a:p>
            <a:pPr>
              <a:lnSpc>
                <a:spcPts val="5599"/>
              </a:lnSpc>
            </a:pPr>
            <a:r>
              <a:rPr lang="en-US" sz="3999" dirty="0">
                <a:solidFill>
                  <a:srgbClr val="FFFFFF"/>
                </a:solidFill>
                <a:latin typeface="DejaVu Serif"/>
              </a:rPr>
              <a:t>Đầu ra </a:t>
            </a:r>
            <a:r>
              <a:rPr lang="en-US" sz="3999" dirty="0" err="1">
                <a:solidFill>
                  <a:srgbClr val="FFFFFF"/>
                </a:solidFill>
                <a:latin typeface="DejaVu Serif"/>
              </a:rPr>
              <a:t>của</a:t>
            </a:r>
            <a:r>
              <a:rPr lang="en-US" sz="3999" dirty="0">
                <a:solidFill>
                  <a:srgbClr val="FFFFFF"/>
                </a:solidFill>
                <a:latin typeface="DejaVu Serif"/>
              </a:rPr>
              <a:t> </a:t>
            </a:r>
            <a:r>
              <a:rPr lang="en-US" sz="3999" dirty="0" err="1">
                <a:solidFill>
                  <a:srgbClr val="FFFFFF"/>
                </a:solidFill>
                <a:latin typeface="DejaVu Serif"/>
              </a:rPr>
              <a:t>hàm</a:t>
            </a:r>
            <a:r>
              <a:rPr lang="en-US" sz="3999" dirty="0">
                <a:solidFill>
                  <a:srgbClr val="FFFFFF"/>
                </a:solidFill>
                <a:latin typeface="DejaVu Serif"/>
              </a:rPr>
              <a:t> </a:t>
            </a:r>
            <a:r>
              <a:rPr lang="en-US" sz="3999" dirty="0" err="1">
                <a:solidFill>
                  <a:srgbClr val="FFFFFF"/>
                </a:solidFill>
                <a:latin typeface="DejaVu Serif"/>
              </a:rPr>
              <a:t>nhiễu</a:t>
            </a:r>
            <a:r>
              <a:rPr lang="en-US" sz="3999" dirty="0">
                <a:solidFill>
                  <a:srgbClr val="FFFFFF"/>
                </a:solidFill>
                <a:latin typeface="DejaVu Serif"/>
              </a:rPr>
              <a:t> </a:t>
            </a:r>
            <a:r>
              <a:rPr lang="en-US" sz="3999" dirty="0" err="1">
                <a:solidFill>
                  <a:srgbClr val="FFFFFF"/>
                </a:solidFill>
                <a:latin typeface="DejaVu Serif"/>
              </a:rPr>
              <a:t>ngẫu</a:t>
            </a:r>
            <a:r>
              <a:rPr lang="en-US" sz="3999" dirty="0">
                <a:solidFill>
                  <a:srgbClr val="FFFFFF"/>
                </a:solidFill>
                <a:latin typeface="DejaVu Serif"/>
              </a:rPr>
              <a:t> </a:t>
            </a:r>
            <a:r>
              <a:rPr lang="en-US" sz="3999" dirty="0" err="1">
                <a:solidFill>
                  <a:srgbClr val="FFFFFF"/>
                </a:solidFill>
                <a:latin typeface="DejaVu Serif"/>
              </a:rPr>
              <a:t>nhiên</a:t>
            </a:r>
            <a:r>
              <a:rPr lang="en-US" sz="3999" dirty="0">
                <a:solidFill>
                  <a:srgbClr val="FFFFFF"/>
                </a:solidFill>
                <a:latin typeface="DejaVu Serif"/>
              </a:rPr>
              <a:t> </a:t>
            </a:r>
            <a:r>
              <a:rPr lang="en-US" sz="3999" dirty="0" err="1">
                <a:solidFill>
                  <a:srgbClr val="FFFFFF"/>
                </a:solidFill>
                <a:latin typeface="DejaVu Serif"/>
              </a:rPr>
              <a:t>độc</a:t>
            </a:r>
            <a:r>
              <a:rPr lang="en-US" sz="3999" dirty="0">
                <a:solidFill>
                  <a:srgbClr val="FFFFFF"/>
                </a:solidFill>
                <a:latin typeface="DejaVu Serif"/>
              </a:rPr>
              <a:t> </a:t>
            </a:r>
            <a:r>
              <a:rPr lang="en-US" sz="3999" dirty="0" err="1">
                <a:solidFill>
                  <a:srgbClr val="FFFFFF"/>
                </a:solidFill>
                <a:latin typeface="DejaVu Serif"/>
              </a:rPr>
              <a:t>lập</a:t>
            </a:r>
            <a:r>
              <a:rPr lang="en-US" sz="3999" dirty="0">
                <a:solidFill>
                  <a:srgbClr val="FFFFFF"/>
                </a:solidFill>
                <a:latin typeface="DejaVu Serif"/>
              </a:rPr>
              <a:t> Q, </a:t>
            </a:r>
            <a:r>
              <a:rPr lang="en-US" sz="3999" dirty="0" err="1">
                <a:solidFill>
                  <a:srgbClr val="FFFFFF"/>
                </a:solidFill>
                <a:latin typeface="DejaVu Serif"/>
              </a:rPr>
              <a:t>theo</a:t>
            </a:r>
            <a:r>
              <a:rPr lang="en-US" sz="3999" dirty="0">
                <a:solidFill>
                  <a:srgbClr val="FFFFFF"/>
                </a:solidFill>
                <a:latin typeface="DejaVu Serif"/>
              </a:rPr>
              <a:t> cơ chế Laplace </a:t>
            </a:r>
            <a:r>
              <a:rPr lang="en-US" sz="3999" dirty="0" err="1">
                <a:solidFill>
                  <a:srgbClr val="FFFFFF"/>
                </a:solidFill>
                <a:latin typeface="DejaVu Serif"/>
              </a:rPr>
              <a:t>trung</a:t>
            </a:r>
            <a:r>
              <a:rPr lang="en-US" sz="3999" dirty="0">
                <a:solidFill>
                  <a:srgbClr val="FFFFFF"/>
                </a:solidFill>
                <a:latin typeface="DejaVu Serif"/>
              </a:rPr>
              <a:t> bình 0 (zero-mean Laplace distribution) với </a:t>
            </a:r>
            <a:r>
              <a:rPr lang="en-US" sz="3999" dirty="0" err="1">
                <a:solidFill>
                  <a:srgbClr val="FFFFFF"/>
                </a:solidFill>
                <a:latin typeface="DejaVu Serif"/>
              </a:rPr>
              <a:t>tỷ</a:t>
            </a:r>
            <a:r>
              <a:rPr lang="en-US" sz="3999" dirty="0">
                <a:solidFill>
                  <a:srgbClr val="FFFFFF"/>
                </a:solidFill>
                <a:latin typeface="DejaVu Serif"/>
              </a:rPr>
              <a:t> </a:t>
            </a:r>
            <a:r>
              <a:rPr lang="en-US" sz="3999" dirty="0" err="1">
                <a:solidFill>
                  <a:srgbClr val="FFFFFF"/>
                </a:solidFill>
                <a:latin typeface="DejaVu Serif"/>
              </a:rPr>
              <a:t>lệ</a:t>
            </a:r>
            <a:r>
              <a:rPr lang="en-US" sz="3999" dirty="0">
                <a:solidFill>
                  <a:srgbClr val="FFFFFF"/>
                </a:solidFill>
                <a:latin typeface="DejaVu Serif"/>
              </a:rPr>
              <a:t> </a:t>
            </a:r>
            <a:r>
              <a:rPr lang="en-US" sz="3999" dirty="0" err="1">
                <a:solidFill>
                  <a:srgbClr val="FFFFFF"/>
                </a:solidFill>
                <a:latin typeface="DejaVu Serif"/>
              </a:rPr>
              <a:t>của</a:t>
            </a:r>
            <a:r>
              <a:rPr lang="en-US" sz="3999" dirty="0">
                <a:solidFill>
                  <a:srgbClr val="FFFFFF"/>
                </a:solidFill>
                <a:latin typeface="DejaVu Serif"/>
              </a:rPr>
              <a:t> scale </a:t>
            </a:r>
            <a:r>
              <a:rPr lang="en-US" sz="4000" dirty="0">
                <a:solidFill>
                  <a:srgbClr val="FFFFFF"/>
                </a:solidFill>
                <a:latin typeface="Arimo"/>
              </a:rPr>
              <a:t>b = ∆/ε.</a:t>
            </a:r>
          </a:p>
          <a:p>
            <a:pPr>
              <a:lnSpc>
                <a:spcPts val="5599"/>
              </a:lnSpc>
            </a:pPr>
            <a:endParaRPr lang="en-US" sz="1200" dirty="0">
              <a:solidFill>
                <a:srgbClr val="FFFFFF"/>
              </a:solidFill>
              <a:latin typeface="Arim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98" t="39991" r="6425" b="10353"/>
          <a:stretch>
            <a:fillRect/>
          </a:stretch>
        </p:blipFill>
        <p:spPr>
          <a:xfrm>
            <a:off x="0" y="0"/>
            <a:ext cx="18288000" cy="10287000"/>
          </a:xfrm>
          <a:prstGeom prst="rect">
            <a:avLst/>
          </a:prstGeom>
        </p:spPr>
      </p:pic>
      <p:sp>
        <p:nvSpPr>
          <p:cNvPr id="3" name="TextBox 3"/>
          <p:cNvSpPr txBox="1"/>
          <p:nvPr/>
        </p:nvSpPr>
        <p:spPr>
          <a:xfrm>
            <a:off x="1028700" y="1028700"/>
            <a:ext cx="1317214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NOISE FRIST</a:t>
            </a:r>
          </a:p>
        </p:txBody>
      </p:sp>
      <p:sp>
        <p:nvSpPr>
          <p:cNvPr id="4" name="TextBox 4"/>
          <p:cNvSpPr txBox="1"/>
          <p:nvPr/>
        </p:nvSpPr>
        <p:spPr>
          <a:xfrm>
            <a:off x="1028700" y="3130762"/>
            <a:ext cx="16102497" cy="7061200"/>
          </a:xfrm>
          <a:prstGeom prst="rect">
            <a:avLst/>
          </a:prstGeom>
        </p:spPr>
        <p:txBody>
          <a:bodyPr lIns="0" tIns="0" rIns="0" bIns="0" rtlCol="0" anchor="t">
            <a:spAutoFit/>
          </a:bodyPr>
          <a:lstStyle/>
          <a:p>
            <a:pPr>
              <a:lnSpc>
                <a:spcPts val="5599"/>
              </a:lnSpc>
            </a:pPr>
            <a:r>
              <a:rPr lang="en-US" sz="3999">
                <a:solidFill>
                  <a:srgbClr val="FFFFFF"/>
                </a:solidFill>
                <a:latin typeface="DejaVu Serif"/>
              </a:rPr>
              <a:t>Bước 1:</a:t>
            </a:r>
          </a:p>
          <a:p>
            <a:pPr>
              <a:lnSpc>
                <a:spcPts val="5599"/>
              </a:lnSpc>
            </a:pPr>
            <a:r>
              <a:rPr lang="en-US" sz="3999">
                <a:solidFill>
                  <a:srgbClr val="FFFFFF"/>
                </a:solidFill>
                <a:latin typeface="DejaVu Serif"/>
              </a:rPr>
              <a:t>Tính toán differentially private histogram với độ chi tiết tốt nhất, với chiều dài mỗi bin sử dụng cơ chế Laplace. </a:t>
            </a:r>
          </a:p>
          <a:p>
            <a:pPr>
              <a:lnSpc>
                <a:spcPts val="5599"/>
              </a:lnSpc>
            </a:pPr>
            <a:r>
              <a:rPr lang="en-US" sz="3999">
                <a:solidFill>
                  <a:srgbClr val="FFFFFF"/>
                </a:solidFill>
                <a:latin typeface="DejaVu Serif"/>
              </a:rPr>
              <a:t>Độ nhạy của bước này là 1, vì thêm hoặc xóa bất kỳ bản ghi nào có thể thay đổi số lượng của một bin nhiều nhất là 1.</a:t>
            </a:r>
          </a:p>
          <a:p>
            <a:pPr>
              <a:lnSpc>
                <a:spcPts val="5599"/>
              </a:lnSpc>
            </a:pPr>
            <a:r>
              <a:rPr lang="en-US" sz="3999">
                <a:solidFill>
                  <a:srgbClr val="FFFFFF"/>
                </a:solidFill>
                <a:latin typeface="DejaVu Serif"/>
              </a:rPr>
              <a:t>Do đó, nó đủ để thêm noise Laplace với độ lớn 1/ε vào mỗi bin để thỏa ε-ĐP. </a:t>
            </a:r>
          </a:p>
          <a:p>
            <a:pPr>
              <a:lnSpc>
                <a:spcPts val="5599"/>
              </a:lnSpc>
            </a:pPr>
            <a:r>
              <a:rPr lang="en-US" sz="3999">
                <a:solidFill>
                  <a:srgbClr val="FFFFFF"/>
                </a:solidFill>
                <a:latin typeface="DejaVu Serif"/>
              </a:rPr>
              <a:t>=&gt; Kết quả là 1 noisy count sequence: Dˆ = {xˆ1, . . . , xˆn}</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p:txBody>
      </p:sp>
      <p:sp>
        <p:nvSpPr>
          <p:cNvPr id="5" name="TextBox 5"/>
          <p:cNvSpPr txBox="1"/>
          <p:nvPr/>
        </p:nvSpPr>
        <p:spPr>
          <a:xfrm>
            <a:off x="1028700" y="2021205"/>
            <a:ext cx="3228618" cy="894715"/>
          </a:xfrm>
          <a:prstGeom prst="rect">
            <a:avLst/>
          </a:prstGeom>
        </p:spPr>
        <p:txBody>
          <a:bodyPr lIns="0" tIns="0" rIns="0" bIns="0" rtlCol="0" anchor="t">
            <a:spAutoFit/>
          </a:bodyPr>
          <a:lstStyle/>
          <a:p>
            <a:pPr algn="ctr">
              <a:lnSpc>
                <a:spcPts val="7279"/>
              </a:lnSpc>
            </a:pPr>
            <a:r>
              <a:rPr lang="en-US" sz="5199">
                <a:solidFill>
                  <a:srgbClr val="FFFFFF"/>
                </a:solidFill>
                <a:latin typeface="DejaVu Serif"/>
              </a:rPr>
              <a:t>Hai bước: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95664" y="892244"/>
            <a:ext cx="1170891" cy="1370192"/>
          </a:xfrm>
          <a:prstGeom prst="rect">
            <a:avLst/>
          </a:prstGeom>
        </p:spPr>
      </p:pic>
      <p:sp>
        <p:nvSpPr>
          <p:cNvPr id="4" name="TextBox 4"/>
          <p:cNvSpPr txBox="1"/>
          <p:nvPr/>
        </p:nvSpPr>
        <p:spPr>
          <a:xfrm>
            <a:off x="1028700" y="1028700"/>
            <a:ext cx="3952412"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Privacy </a:t>
            </a:r>
          </a:p>
        </p:txBody>
      </p:sp>
      <p:sp>
        <p:nvSpPr>
          <p:cNvPr id="5" name="TextBox 5"/>
          <p:cNvSpPr txBox="1"/>
          <p:nvPr/>
        </p:nvSpPr>
        <p:spPr>
          <a:xfrm>
            <a:off x="806833" y="2620509"/>
            <a:ext cx="16784721" cy="6980277"/>
          </a:xfrm>
          <a:prstGeom prst="rect">
            <a:avLst/>
          </a:prstGeom>
        </p:spPr>
        <p:txBody>
          <a:bodyPr lIns="0" tIns="0" rIns="0" bIns="0" rtlCol="0" anchor="t">
            <a:spAutoFit/>
          </a:bodyPr>
          <a:lstStyle/>
          <a:p>
            <a:pPr>
              <a:lnSpc>
                <a:spcPts val="5527"/>
              </a:lnSpc>
            </a:pPr>
            <a:r>
              <a:rPr lang="en-US" sz="3948">
                <a:solidFill>
                  <a:srgbClr val="FFFFFF"/>
                </a:solidFill>
                <a:latin typeface="DejaVu Serif"/>
              </a:rPr>
              <a:t>Tổng quát hóa cung cấp quyền riêng tư bằng cách giảm mức độ chi tiết của các giá trị trong tập dữ liệu.</a:t>
            </a:r>
          </a:p>
          <a:p>
            <a:pPr>
              <a:lnSpc>
                <a:spcPts val="5527"/>
              </a:lnSpc>
            </a:pPr>
            <a:r>
              <a:rPr lang="en-US" sz="3948">
                <a:solidFill>
                  <a:srgbClr val="FFFFFF"/>
                </a:solidFill>
                <a:latin typeface="DejaVu Serif"/>
              </a:rPr>
              <a:t>VD:</a:t>
            </a:r>
          </a:p>
          <a:p>
            <a:pPr>
              <a:lnSpc>
                <a:spcPts val="5527"/>
              </a:lnSpc>
            </a:pPr>
            <a:r>
              <a:rPr lang="en-US" sz="3948">
                <a:solidFill>
                  <a:srgbClr val="FFFFFF"/>
                </a:solidFill>
                <a:latin typeface="DejaVu Serif"/>
              </a:rPr>
              <a:t>- Tổng quát hóa ngày tháng năm sinh thành năm sinh</a:t>
            </a:r>
          </a:p>
          <a:p>
            <a:pPr>
              <a:lnSpc>
                <a:spcPts val="5527"/>
              </a:lnSpc>
            </a:pPr>
            <a:r>
              <a:rPr lang="en-US" sz="3948">
                <a:solidFill>
                  <a:srgbClr val="FFFFFF"/>
                </a:solidFill>
                <a:latin typeface="DejaVu Serif"/>
              </a:rPr>
              <a:t>- Làm tròn số tiền thành phần nghìn gần nhất. </a:t>
            </a:r>
          </a:p>
          <a:p>
            <a:pPr>
              <a:lnSpc>
                <a:spcPts val="5527"/>
              </a:lnSpc>
            </a:pPr>
            <a:r>
              <a:rPr lang="en-US" sz="3948">
                <a:solidFill>
                  <a:srgbClr val="FFFFFF"/>
                </a:solidFill>
                <a:latin typeface="DejaVu Serif"/>
              </a:rPr>
              <a:t>Một trong những ưu điểm của tổng quát hóa so với các hình thức sửa đổi dữ liệu khác là tất cả các kỹ thuật tổng quát hóa “dẫn đến việc biểu diễn dữ liệu gốc ít chính xác hơn nhưng nhất quán(consistent)”.</a:t>
            </a:r>
          </a:p>
          <a:p>
            <a:pPr>
              <a:lnSpc>
                <a:spcPts val="5527"/>
              </a:lnSpc>
            </a:pPr>
            <a:endParaRPr lang="en-US" sz="3948">
              <a:solidFill>
                <a:srgbClr val="FFFFFF"/>
              </a:solidFill>
              <a:latin typeface="DejaVu Serif"/>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98" t="39991" r="6425" b="10353"/>
          <a:stretch>
            <a:fillRect/>
          </a:stretch>
        </p:blipFill>
        <p:spPr>
          <a:xfrm>
            <a:off x="0" y="0"/>
            <a:ext cx="18288000" cy="10287000"/>
          </a:xfrm>
          <a:prstGeom prst="rect">
            <a:avLst/>
          </a:prstGeom>
        </p:spPr>
      </p:pic>
      <p:pic>
        <p:nvPicPr>
          <p:cNvPr id="3" name="Picture 3"/>
          <p:cNvPicPr>
            <a:picLocks noChangeAspect="1"/>
          </p:cNvPicPr>
          <p:nvPr/>
        </p:nvPicPr>
        <p:blipFill>
          <a:blip r:embed="rId3"/>
          <a:srcRect t="4625"/>
          <a:stretch>
            <a:fillRect/>
          </a:stretch>
        </p:blipFill>
        <p:spPr>
          <a:xfrm>
            <a:off x="3715455" y="5922889"/>
            <a:ext cx="10485385" cy="4364111"/>
          </a:xfrm>
          <a:prstGeom prst="rect">
            <a:avLst/>
          </a:prstGeom>
        </p:spPr>
      </p:pic>
      <p:sp>
        <p:nvSpPr>
          <p:cNvPr id="4" name="TextBox 4"/>
          <p:cNvSpPr txBox="1"/>
          <p:nvPr/>
        </p:nvSpPr>
        <p:spPr>
          <a:xfrm>
            <a:off x="1028700" y="1028700"/>
            <a:ext cx="1317214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NOISE FRIST</a:t>
            </a:r>
          </a:p>
        </p:txBody>
      </p:sp>
      <p:sp>
        <p:nvSpPr>
          <p:cNvPr id="5" name="TextBox 5"/>
          <p:cNvSpPr txBox="1"/>
          <p:nvPr/>
        </p:nvSpPr>
        <p:spPr>
          <a:xfrm>
            <a:off x="1028700" y="3130762"/>
            <a:ext cx="16102497" cy="2809240"/>
          </a:xfrm>
          <a:prstGeom prst="rect">
            <a:avLst/>
          </a:prstGeom>
        </p:spPr>
        <p:txBody>
          <a:bodyPr lIns="0" tIns="0" rIns="0" bIns="0" rtlCol="0" anchor="t">
            <a:spAutoFit/>
          </a:bodyPr>
          <a:lstStyle/>
          <a:p>
            <a:pPr>
              <a:lnSpc>
                <a:spcPts val="5599"/>
              </a:lnSpc>
            </a:pPr>
            <a:r>
              <a:rPr lang="en-US" sz="3999" dirty="0">
                <a:solidFill>
                  <a:srgbClr val="FFFFFF"/>
                </a:solidFill>
                <a:latin typeface="DejaVu Serif"/>
              </a:rPr>
              <a:t>Bước 2:</a:t>
            </a:r>
          </a:p>
          <a:p>
            <a:pPr>
              <a:lnSpc>
                <a:spcPts val="5599"/>
              </a:lnSpc>
            </a:pPr>
            <a:r>
              <a:rPr lang="en-US" sz="4000" dirty="0" err="1">
                <a:solidFill>
                  <a:srgbClr val="FFFFFF"/>
                </a:solidFill>
                <a:latin typeface="Arimo"/>
              </a:rPr>
              <a:t>NoiseFirst</a:t>
            </a:r>
            <a:r>
              <a:rPr lang="en-US" sz="4000" dirty="0">
                <a:solidFill>
                  <a:srgbClr val="FFFFFF"/>
                </a:solidFill>
                <a:latin typeface="Arimo"/>
              </a:rPr>
              <a:t> </a:t>
            </a:r>
            <a:r>
              <a:rPr lang="en-US" sz="4000" dirty="0" err="1">
                <a:solidFill>
                  <a:srgbClr val="FFFFFF"/>
                </a:solidFill>
                <a:latin typeface="Arimo"/>
              </a:rPr>
              <a:t>tính</a:t>
            </a:r>
            <a:r>
              <a:rPr lang="en-US" sz="4000" dirty="0">
                <a:solidFill>
                  <a:srgbClr val="FFFFFF"/>
                </a:solidFill>
                <a:latin typeface="Arimo"/>
              </a:rPr>
              <a:t> toán </a:t>
            </a:r>
            <a:r>
              <a:rPr lang="en-US" sz="4000" dirty="0" err="1">
                <a:solidFill>
                  <a:srgbClr val="FFFFFF"/>
                </a:solidFill>
                <a:latin typeface="Arimo"/>
              </a:rPr>
              <a:t>cấu</a:t>
            </a:r>
            <a:r>
              <a:rPr lang="en-US" sz="4000" dirty="0">
                <a:solidFill>
                  <a:srgbClr val="FFFFFF"/>
                </a:solidFill>
                <a:latin typeface="Arimo"/>
              </a:rPr>
              <a:t> </a:t>
            </a:r>
            <a:r>
              <a:rPr lang="en-US" sz="4000" dirty="0" err="1">
                <a:solidFill>
                  <a:srgbClr val="FFFFFF"/>
                </a:solidFill>
                <a:latin typeface="Arimo"/>
              </a:rPr>
              <a:t>trúc</a:t>
            </a:r>
            <a:r>
              <a:rPr lang="en-US" sz="4000" dirty="0">
                <a:solidFill>
                  <a:srgbClr val="FFFFFF"/>
                </a:solidFill>
                <a:latin typeface="Arimo"/>
              </a:rPr>
              <a:t> </a:t>
            </a:r>
            <a:r>
              <a:rPr lang="en-US" sz="4000" dirty="0" err="1">
                <a:solidFill>
                  <a:srgbClr val="FFFFFF"/>
                </a:solidFill>
                <a:latin typeface="Arimo"/>
              </a:rPr>
              <a:t>biểu</a:t>
            </a:r>
            <a:r>
              <a:rPr lang="en-US" sz="4000" dirty="0">
                <a:solidFill>
                  <a:srgbClr val="FFFFFF"/>
                </a:solidFill>
                <a:latin typeface="Arimo"/>
              </a:rPr>
              <a:t> </a:t>
            </a:r>
            <a:r>
              <a:rPr lang="en-US" sz="4000" dirty="0" err="1">
                <a:solidFill>
                  <a:srgbClr val="FFFFFF"/>
                </a:solidFill>
                <a:latin typeface="Arimo"/>
              </a:rPr>
              <a:t>đồ</a:t>
            </a:r>
            <a:r>
              <a:rPr lang="en-US" sz="4000" dirty="0">
                <a:solidFill>
                  <a:srgbClr val="FFFFFF"/>
                </a:solidFill>
                <a:latin typeface="Arimo"/>
              </a:rPr>
              <a:t> tối ưu </a:t>
            </a:r>
            <a:r>
              <a:rPr lang="en-US" sz="4000" dirty="0" err="1">
                <a:solidFill>
                  <a:srgbClr val="FFFFFF"/>
                </a:solidFill>
                <a:latin typeface="Arimo"/>
              </a:rPr>
              <a:t>dựa</a:t>
            </a:r>
            <a:r>
              <a:rPr lang="en-US" sz="4000" dirty="0">
                <a:solidFill>
                  <a:srgbClr val="FFFFFF"/>
                </a:solidFill>
                <a:latin typeface="Arimo"/>
              </a:rPr>
              <a:t> trên noisy count sequence Dˆ, sử </a:t>
            </a:r>
            <a:r>
              <a:rPr lang="en-US" sz="4000" dirty="0" err="1">
                <a:solidFill>
                  <a:srgbClr val="FFFFFF"/>
                </a:solidFill>
                <a:latin typeface="Arimo"/>
              </a:rPr>
              <a:t>dụng</a:t>
            </a:r>
            <a:r>
              <a:rPr lang="en-US" sz="4000" dirty="0">
                <a:solidFill>
                  <a:srgbClr val="FFFFFF"/>
                </a:solidFill>
                <a:latin typeface="Arimo"/>
              </a:rPr>
              <a:t> thuật toán </a:t>
            </a:r>
            <a:r>
              <a:rPr lang="en-US" sz="4000" dirty="0" err="1">
                <a:solidFill>
                  <a:srgbClr val="FFFFFF"/>
                </a:solidFill>
                <a:latin typeface="Arimo"/>
              </a:rPr>
              <a:t>lập</a:t>
            </a:r>
            <a:r>
              <a:rPr lang="en-US" sz="4000" dirty="0">
                <a:solidFill>
                  <a:srgbClr val="FFFFFF"/>
                </a:solidFill>
                <a:latin typeface="Arimo"/>
              </a:rPr>
              <a:t> </a:t>
            </a:r>
            <a:r>
              <a:rPr lang="en-US" sz="4000" dirty="0" err="1">
                <a:solidFill>
                  <a:srgbClr val="FFFFFF"/>
                </a:solidFill>
                <a:latin typeface="Arimo"/>
              </a:rPr>
              <a:t>trình</a:t>
            </a:r>
            <a:r>
              <a:rPr lang="en-US" sz="4000" dirty="0">
                <a:solidFill>
                  <a:srgbClr val="FFFFFF"/>
                </a:solidFill>
                <a:latin typeface="Arimo"/>
              </a:rPr>
              <a:t> </a:t>
            </a:r>
            <a:r>
              <a:rPr lang="en-US" sz="4000" dirty="0" err="1">
                <a:solidFill>
                  <a:srgbClr val="FFFFFF"/>
                </a:solidFill>
                <a:latin typeface="Arimo"/>
              </a:rPr>
              <a:t>động</a:t>
            </a:r>
            <a:r>
              <a:rPr lang="en-US" sz="4000" dirty="0">
                <a:solidFill>
                  <a:srgbClr val="FFFFFF"/>
                </a:solidFill>
                <a:latin typeface="Arimo"/>
              </a:rPr>
              <a:t>(dynamic programming algorithm).</a:t>
            </a:r>
          </a:p>
        </p:txBody>
      </p:sp>
      <p:sp>
        <p:nvSpPr>
          <p:cNvPr id="6" name="TextBox 6"/>
          <p:cNvSpPr txBox="1"/>
          <p:nvPr/>
        </p:nvSpPr>
        <p:spPr>
          <a:xfrm>
            <a:off x="1028700" y="2021205"/>
            <a:ext cx="3228618" cy="894715"/>
          </a:xfrm>
          <a:prstGeom prst="rect">
            <a:avLst/>
          </a:prstGeom>
        </p:spPr>
        <p:txBody>
          <a:bodyPr lIns="0" tIns="0" rIns="0" bIns="0" rtlCol="0" anchor="t">
            <a:spAutoFit/>
          </a:bodyPr>
          <a:lstStyle/>
          <a:p>
            <a:pPr algn="ctr">
              <a:lnSpc>
                <a:spcPts val="7279"/>
              </a:lnSpc>
            </a:pPr>
            <a:r>
              <a:rPr lang="en-US" sz="5199">
                <a:solidFill>
                  <a:srgbClr val="FFFFFF"/>
                </a:solidFill>
                <a:latin typeface="DejaVu Serif"/>
              </a:rPr>
              <a:t>Hai bước:</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98" t="39991" r="6425" b="10353"/>
          <a:stretch>
            <a:fillRect/>
          </a:stretch>
        </p:blipFill>
        <p:spPr>
          <a:xfrm>
            <a:off x="0" y="0"/>
            <a:ext cx="18288000" cy="10287000"/>
          </a:xfrm>
          <a:prstGeom prst="rect">
            <a:avLst/>
          </a:prstGeom>
        </p:spPr>
      </p:pic>
      <p:sp>
        <p:nvSpPr>
          <p:cNvPr id="3" name="TextBox 3"/>
          <p:cNvSpPr txBox="1"/>
          <p:nvPr/>
        </p:nvSpPr>
        <p:spPr>
          <a:xfrm>
            <a:off x="1028700" y="1028700"/>
            <a:ext cx="1317214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NOISE FRIST</a:t>
            </a:r>
          </a:p>
        </p:txBody>
      </p:sp>
      <p:sp>
        <p:nvSpPr>
          <p:cNvPr id="4" name="TextBox 4"/>
          <p:cNvSpPr txBox="1"/>
          <p:nvPr/>
        </p:nvSpPr>
        <p:spPr>
          <a:xfrm>
            <a:off x="1028700" y="3130762"/>
            <a:ext cx="16102497" cy="1391920"/>
          </a:xfrm>
          <a:prstGeom prst="rect">
            <a:avLst/>
          </a:prstGeom>
        </p:spPr>
        <p:txBody>
          <a:bodyPr lIns="0" tIns="0" rIns="0" bIns="0" rtlCol="0" anchor="t">
            <a:spAutoFit/>
          </a:bodyPr>
          <a:lstStyle/>
          <a:p>
            <a:pPr>
              <a:lnSpc>
                <a:spcPts val="5599"/>
              </a:lnSpc>
            </a:pPr>
            <a:r>
              <a:rPr lang="en-US" sz="3999">
                <a:solidFill>
                  <a:srgbClr val="FFFFFF"/>
                </a:solidFill>
                <a:latin typeface="DejaVu Serif"/>
              </a:rPr>
              <a:t>NoiseFirst được sử dụng như một bước xử lý sau để tối ưu hóa biểu đồ Dˆ được tính toán bởi LM trước khi public.</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1028700"/>
            <a:ext cx="6584016"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StructureFirst</a:t>
            </a:r>
          </a:p>
        </p:txBody>
      </p:sp>
      <p:sp>
        <p:nvSpPr>
          <p:cNvPr id="4" name="TextBox 4"/>
          <p:cNvSpPr txBox="1"/>
          <p:nvPr/>
        </p:nvSpPr>
        <p:spPr>
          <a:xfrm>
            <a:off x="1028700" y="2637790"/>
            <a:ext cx="16230600" cy="5643880"/>
          </a:xfrm>
          <a:prstGeom prst="rect">
            <a:avLst/>
          </a:prstGeom>
        </p:spPr>
        <p:txBody>
          <a:bodyPr lIns="0" tIns="0" rIns="0" bIns="0" rtlCol="0" anchor="t">
            <a:spAutoFit/>
          </a:bodyPr>
          <a:lstStyle/>
          <a:p>
            <a:pPr>
              <a:lnSpc>
                <a:spcPts val="5599"/>
              </a:lnSpc>
            </a:pPr>
            <a:r>
              <a:rPr lang="en-US" sz="3999">
                <a:solidFill>
                  <a:srgbClr val="FFFFFF"/>
                </a:solidFill>
                <a:latin typeface="DejaVu Serif"/>
              </a:rPr>
              <a:t>Không giống như NoiseFirst, thuật toán StructureFirst tính toán cấu trúc biểu đồ tối ưu (optimal histogram structure) trên chuỗi đếm ban đầu (optimal histogram structure), trước khi thêm nhiễu Laplace (Laplace noise) vào mỗi lần đếm (count). </a:t>
            </a:r>
          </a:p>
          <a:p>
            <a:pPr>
              <a:lnSpc>
                <a:spcPts val="5599"/>
              </a:lnSpc>
            </a:pPr>
            <a:r>
              <a:rPr lang="en-US" sz="3999">
                <a:solidFill>
                  <a:srgbClr val="FFFFFF"/>
                </a:solidFill>
                <a:latin typeface="DejaVu Serif"/>
              </a:rPr>
              <a:t>-&gt; cấu trúc biểu đồ tối ưu (optimal histogram structure) rất nhạy cảm</a:t>
            </a:r>
          </a:p>
          <a:p>
            <a:pPr>
              <a:lnSpc>
                <a:spcPts val="5599"/>
              </a:lnSpc>
            </a:pPr>
            <a:endParaRPr lang="en-US" sz="3999">
              <a:solidFill>
                <a:srgbClr val="FFFFFF"/>
              </a:solidFill>
              <a:latin typeface="DejaVu Serif"/>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5298" t="39991" r="6425" b="10353"/>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3728255" y="4427473"/>
            <a:ext cx="10703387" cy="5471764"/>
          </a:xfrm>
          <a:prstGeom prst="rect">
            <a:avLst/>
          </a:prstGeom>
        </p:spPr>
      </p:pic>
      <p:sp>
        <p:nvSpPr>
          <p:cNvPr id="4" name="TextBox 4"/>
          <p:cNvSpPr txBox="1"/>
          <p:nvPr/>
        </p:nvSpPr>
        <p:spPr>
          <a:xfrm>
            <a:off x="17131197" y="9568401"/>
            <a:ext cx="680553" cy="33083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O</a:t>
            </a:r>
          </a:p>
        </p:txBody>
      </p:sp>
      <p:sp>
        <p:nvSpPr>
          <p:cNvPr id="5" name="TextBox 5"/>
          <p:cNvSpPr txBox="1"/>
          <p:nvPr/>
        </p:nvSpPr>
        <p:spPr>
          <a:xfrm>
            <a:off x="1028700" y="1028700"/>
            <a:ext cx="1317214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Bold"/>
              </a:rPr>
              <a:t>Thêm nhiễu</a:t>
            </a:r>
          </a:p>
        </p:txBody>
      </p:sp>
      <p:sp>
        <p:nvSpPr>
          <p:cNvPr id="6" name="TextBox 6"/>
          <p:cNvSpPr txBox="1"/>
          <p:nvPr/>
        </p:nvSpPr>
        <p:spPr>
          <a:xfrm>
            <a:off x="1028700" y="2536376"/>
            <a:ext cx="16102497" cy="2100580"/>
          </a:xfrm>
          <a:prstGeom prst="rect">
            <a:avLst/>
          </a:prstGeom>
        </p:spPr>
        <p:txBody>
          <a:bodyPr lIns="0" tIns="0" rIns="0" bIns="0" rtlCol="0" anchor="t">
            <a:spAutoFit/>
          </a:bodyPr>
          <a:lstStyle/>
          <a:p>
            <a:pPr>
              <a:lnSpc>
                <a:spcPts val="5599"/>
              </a:lnSpc>
            </a:pPr>
            <a:r>
              <a:rPr lang="en-US" sz="3999">
                <a:solidFill>
                  <a:srgbClr val="FFFFFF"/>
                </a:solidFill>
                <a:latin typeface="DejaVu Serif"/>
              </a:rPr>
              <a:t>Thêm độ nhiễu Laplace cho mỗi số đếm ở mỗi bin cho biểu đồ không thỏa DP, bởi vì cấu trúc của biểu đồ dựa trên dữ liệu gốc.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sp>
        <p:nvSpPr>
          <p:cNvPr id="3" name="TextBox 3"/>
          <p:cNvSpPr txBox="1"/>
          <p:nvPr/>
        </p:nvSpPr>
        <p:spPr>
          <a:xfrm>
            <a:off x="1028700" y="2359237"/>
            <a:ext cx="16230600" cy="5118953"/>
          </a:xfrm>
          <a:prstGeom prst="rect">
            <a:avLst/>
          </a:prstGeom>
        </p:spPr>
        <p:txBody>
          <a:bodyPr lIns="0" tIns="0" rIns="0" bIns="0" rtlCol="0" anchor="t">
            <a:spAutoFit/>
          </a:bodyPr>
          <a:lstStyle/>
          <a:p>
            <a:pPr>
              <a:lnSpc>
                <a:spcPts val="5599"/>
              </a:lnSpc>
            </a:pPr>
            <a:r>
              <a:rPr lang="en-US" sz="3999">
                <a:solidFill>
                  <a:srgbClr val="FFFFFF"/>
                </a:solidFill>
                <a:latin typeface="DejaVu Serif"/>
              </a:rPr>
              <a:t>Bước 1: Xây dựng biểu đồ tối ưu có k bins dựa trên  chuỗi số gốc D. </a:t>
            </a:r>
          </a:p>
          <a:p>
            <a:pPr>
              <a:lnSpc>
                <a:spcPts val="5599"/>
              </a:lnSpc>
            </a:pPr>
            <a:r>
              <a:rPr lang="en-US" sz="3999">
                <a:solidFill>
                  <a:srgbClr val="FFFFFF"/>
                </a:solidFill>
                <a:latin typeface="DejaVu Serif"/>
              </a:rPr>
              <a:t>Bước 2: Di chuyển ngẫu nhiên ranh giới giữa các bin của biểu đồ.</a:t>
            </a:r>
          </a:p>
          <a:p>
            <a:pPr>
              <a:lnSpc>
                <a:spcPts val="5599"/>
              </a:lnSpc>
            </a:pPr>
            <a:r>
              <a:rPr lang="en-US" sz="3999">
                <a:solidFill>
                  <a:srgbClr val="FFFFFF"/>
                </a:solidFill>
                <a:latin typeface="DejaVu Serif"/>
              </a:rPr>
              <a:t>VD: Nếu ở đây di chuyển rj về ví trí q ∈ [1, |D| + 1] với xác suất như sau: </a:t>
            </a:r>
          </a:p>
          <a:p>
            <a:pPr algn="ctr">
              <a:lnSpc>
                <a:spcPts val="7186"/>
              </a:lnSpc>
            </a:pPr>
            <a:endParaRPr lang="en-US" sz="3999">
              <a:solidFill>
                <a:srgbClr val="FFFFFF"/>
              </a:solidFill>
              <a:latin typeface="DejaVu Serif"/>
            </a:endParaRPr>
          </a:p>
        </p:txBody>
      </p:sp>
      <p:pic>
        <p:nvPicPr>
          <p:cNvPr id="4" name="Picture 4"/>
          <p:cNvPicPr>
            <a:picLocks noChangeAspect="1"/>
          </p:cNvPicPr>
          <p:nvPr/>
        </p:nvPicPr>
        <p:blipFill>
          <a:blip r:embed="rId3"/>
          <a:srcRect t="6883" b="16780"/>
          <a:stretch>
            <a:fillRect/>
          </a:stretch>
        </p:blipFill>
        <p:spPr>
          <a:xfrm>
            <a:off x="4320708" y="7021517"/>
            <a:ext cx="8983382" cy="2236783"/>
          </a:xfrm>
          <a:prstGeom prst="rect">
            <a:avLst/>
          </a:prstGeom>
        </p:spPr>
      </p:pic>
      <p:sp>
        <p:nvSpPr>
          <p:cNvPr id="5" name="TextBox 5"/>
          <p:cNvSpPr txBox="1"/>
          <p:nvPr/>
        </p:nvSpPr>
        <p:spPr>
          <a:xfrm>
            <a:off x="1028700" y="1028700"/>
            <a:ext cx="6584016"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StructureFirst</a:t>
            </a:r>
          </a:p>
        </p:txBody>
      </p:sp>
      <p:sp>
        <p:nvSpPr>
          <p:cNvPr id="6" name="TextBox 6"/>
          <p:cNvSpPr txBox="1"/>
          <p:nvPr/>
        </p:nvSpPr>
        <p:spPr>
          <a:xfrm>
            <a:off x="17131197" y="9572211"/>
            <a:ext cx="680553" cy="327025"/>
          </a:xfrm>
          <a:prstGeom prst="rect">
            <a:avLst/>
          </a:prstGeom>
        </p:spPr>
        <p:txBody>
          <a:bodyPr lIns="0" tIns="0" rIns="0" bIns="0" rtlCol="0" anchor="t">
            <a:spAutoFit/>
          </a:bodyPr>
          <a:lstStyle/>
          <a:p>
            <a:pPr algn="r">
              <a:lnSpc>
                <a:spcPts val="2600"/>
              </a:lnSpc>
            </a:pPr>
            <a:r>
              <a:rPr lang="en-US" sz="2000">
                <a:solidFill>
                  <a:srgbClr val="FFFFFF"/>
                </a:solidFill>
                <a:latin typeface="Prompt Light"/>
              </a:rPr>
              <a:t>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909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54742">
            <a:off x="-12774058" y="6509"/>
            <a:ext cx="26398651" cy="19487005"/>
          </a:xfrm>
          <a:prstGeom prst="rect">
            <a:avLst/>
          </a:prstGeom>
        </p:spPr>
      </p:pic>
      <p:grpSp>
        <p:nvGrpSpPr>
          <p:cNvPr id="3" name="Group 3"/>
          <p:cNvGrpSpPr>
            <a:grpSpLocks noChangeAspect="1"/>
          </p:cNvGrpSpPr>
          <p:nvPr/>
        </p:nvGrpSpPr>
        <p:grpSpPr>
          <a:xfrm>
            <a:off x="15463175" y="8250156"/>
            <a:ext cx="201706" cy="279510"/>
            <a:chOff x="0" y="0"/>
            <a:chExt cx="4734560" cy="6560820"/>
          </a:xfrm>
        </p:grpSpPr>
        <p:sp>
          <p:nvSpPr>
            <p:cNvPr id="4" name="Freeform 4"/>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10101"/>
            </a:solidFill>
          </p:spPr>
        </p:sp>
        <p:sp>
          <p:nvSpPr>
            <p:cNvPr id="5" name="Freeform 5"/>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65656"/>
            </a:solidFill>
          </p:spPr>
        </p:sp>
        <p:sp>
          <p:nvSpPr>
            <p:cNvPr id="6" name="Freeform 6"/>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solidFill>
              <a:srgbClr val="FFFFFF"/>
            </a:solidFill>
            <a:ln>
              <a:solidFill>
                <a:srgbClr val="000000"/>
              </a:solidFill>
            </a:ln>
          </p:spPr>
        </p:sp>
        <p:sp>
          <p:nvSpPr>
            <p:cNvPr id="7" name="Freeform 7"/>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333333"/>
            </a:solidFill>
          </p:spPr>
        </p:sp>
        <p:sp>
          <p:nvSpPr>
            <p:cNvPr id="8" name="Freeform 8"/>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333333"/>
            </a:solidFill>
          </p:spPr>
        </p:sp>
        <p:sp>
          <p:nvSpPr>
            <p:cNvPr id="9" name="Freeform 9"/>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333333"/>
            </a:solidFill>
          </p:spPr>
        </p:sp>
        <p:sp>
          <p:nvSpPr>
            <p:cNvPr id="10" name="Freeform 10"/>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E9E8E9"/>
            </a:solidFill>
          </p:spPr>
        </p:sp>
        <p:sp>
          <p:nvSpPr>
            <p:cNvPr id="11" name="Freeform 11"/>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10101"/>
            </a:solidFill>
          </p:spPr>
        </p:sp>
        <p:sp>
          <p:nvSpPr>
            <p:cNvPr id="12" name="Freeform 12"/>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3" name="Freeform 13"/>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424242"/>
            </a:solidFill>
          </p:spPr>
        </p:sp>
        <p:sp>
          <p:nvSpPr>
            <p:cNvPr id="14" name="Freeform 14"/>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424242"/>
            </a:solidFill>
          </p:spPr>
        </p:sp>
      </p:grpSp>
      <p:grpSp>
        <p:nvGrpSpPr>
          <p:cNvPr id="15" name="Group 15"/>
          <p:cNvGrpSpPr/>
          <p:nvPr/>
        </p:nvGrpSpPr>
        <p:grpSpPr>
          <a:xfrm>
            <a:off x="3014960" y="3261149"/>
            <a:ext cx="12993066" cy="2393101"/>
            <a:chOff x="0" y="0"/>
            <a:chExt cx="17324088" cy="3190801"/>
          </a:xfrm>
        </p:grpSpPr>
        <p:sp>
          <p:nvSpPr>
            <p:cNvPr id="16" name="TextBox 16"/>
            <p:cNvSpPr txBox="1"/>
            <p:nvPr/>
          </p:nvSpPr>
          <p:spPr>
            <a:xfrm>
              <a:off x="0" y="-47625"/>
              <a:ext cx="14392786" cy="1060238"/>
            </a:xfrm>
            <a:prstGeom prst="rect">
              <a:avLst/>
            </a:prstGeom>
          </p:spPr>
          <p:txBody>
            <a:bodyPr lIns="0" tIns="0" rIns="0" bIns="0" rtlCol="0" anchor="t">
              <a:spAutoFit/>
            </a:bodyPr>
            <a:lstStyle/>
            <a:p>
              <a:pPr marL="0" lvl="0" indent="0" algn="l">
                <a:lnSpc>
                  <a:spcPts val="6500"/>
                </a:lnSpc>
                <a:spcBef>
                  <a:spcPct val="0"/>
                </a:spcBef>
              </a:pPr>
              <a:r>
                <a:rPr lang="en-US" sz="5000">
                  <a:solidFill>
                    <a:srgbClr val="FFFFFF"/>
                  </a:solidFill>
                  <a:latin typeface="Prompt Light"/>
                </a:rPr>
                <a:t>Chương 4:</a:t>
              </a:r>
            </a:p>
          </p:txBody>
        </p:sp>
        <p:sp>
          <p:nvSpPr>
            <p:cNvPr id="17" name="TextBox 17"/>
            <p:cNvSpPr txBox="1"/>
            <p:nvPr/>
          </p:nvSpPr>
          <p:spPr>
            <a:xfrm>
              <a:off x="0" y="1352476"/>
              <a:ext cx="17324088" cy="18383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FFFFFF"/>
                  </a:solidFill>
                  <a:latin typeface="Prompt Bold"/>
                </a:rPr>
                <a:t>DATA MINING</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pic>
        <p:nvPicPr>
          <p:cNvPr id="3" name="Picture 3"/>
          <p:cNvPicPr>
            <a:picLocks noChangeAspect="1"/>
          </p:cNvPicPr>
          <p:nvPr/>
        </p:nvPicPr>
        <p:blipFill>
          <a:blip r:embed="rId4"/>
          <a:srcRect l="2703" t="1986" r="4444" b="1837"/>
          <a:stretch>
            <a:fillRect/>
          </a:stretch>
        </p:blipFill>
        <p:spPr>
          <a:xfrm>
            <a:off x="1293308" y="2125980"/>
            <a:ext cx="15837889" cy="7344721"/>
          </a:xfrm>
          <a:prstGeom prst="rect">
            <a:avLst/>
          </a:prstGeom>
        </p:spPr>
      </p:pic>
      <p:sp>
        <p:nvSpPr>
          <p:cNvPr id="4" name="TextBox 4"/>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CÁCH HOẠT ĐỘNG</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sp>
        <p:nvSpPr>
          <p:cNvPr id="3" name="TextBox 3"/>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CÁCH HOẠT ĐỘNG</a:t>
            </a:r>
          </a:p>
        </p:txBody>
      </p:sp>
      <p:sp>
        <p:nvSpPr>
          <p:cNvPr id="4" name="TextBox 4"/>
          <p:cNvSpPr txBox="1"/>
          <p:nvPr/>
        </p:nvSpPr>
        <p:spPr>
          <a:xfrm>
            <a:off x="1092751" y="2276394"/>
            <a:ext cx="16102497" cy="7061200"/>
          </a:xfrm>
          <a:prstGeom prst="rect">
            <a:avLst/>
          </a:prstGeom>
        </p:spPr>
        <p:txBody>
          <a:bodyPr lIns="0" tIns="0" rIns="0" bIns="0" rtlCol="0" anchor="t">
            <a:spAutoFit/>
          </a:bodyPr>
          <a:lstStyle/>
          <a:p>
            <a:pPr>
              <a:lnSpc>
                <a:spcPts val="5599"/>
              </a:lnSpc>
            </a:pPr>
            <a:r>
              <a:rPr lang="en-US" sz="3999">
                <a:solidFill>
                  <a:srgbClr val="FFFFFF"/>
                </a:solidFill>
                <a:latin typeface="Arimo"/>
              </a:rPr>
              <a:t>Đối với bất kỳ hành động truy vấn f nào, giá trị của ε bé hơn hoặc bằng lượng người chủ tập dữ liệu x cung cấp cho nhà phân tích. Chúng tôi định nghĩa số lượng này là tổng privacy budget β. </a:t>
            </a:r>
          </a:p>
          <a:p>
            <a:pPr>
              <a:lnSpc>
                <a:spcPts val="5599"/>
              </a:lnSpc>
            </a:pPr>
            <a:r>
              <a:rPr lang="en-US" sz="3999">
                <a:solidFill>
                  <a:srgbClr val="FFFFFF"/>
                </a:solidFill>
                <a:latin typeface="DejaVu Serif"/>
              </a:rPr>
              <a:t>Mỗi lần người dùng truy vấn tập dữ liệu, một lượng β được sử dụng tùy thuộc vào mức độ xâm phạm của truy vấn đối với quyền riêng tư cá cá nhân được mô tả trong tập dữ liệu và mức độ chính xác của kết quả trả về của câu truy vấn mà nhà phân tích mong muốn. Khi tất cả β được sử dụng, nhà phân tích sẽ mất quyền truy cập vào dữ liệu vĩnh viễn.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sp>
        <p:nvSpPr>
          <p:cNvPr id="3" name="TextBox 3"/>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Privacy budget β</a:t>
            </a:r>
          </a:p>
        </p:txBody>
      </p:sp>
      <p:sp>
        <p:nvSpPr>
          <p:cNvPr id="4" name="TextBox 4"/>
          <p:cNvSpPr txBox="1"/>
          <p:nvPr/>
        </p:nvSpPr>
        <p:spPr>
          <a:xfrm>
            <a:off x="1092751" y="2276394"/>
            <a:ext cx="16102497" cy="4226560"/>
          </a:xfrm>
          <a:prstGeom prst="rect">
            <a:avLst/>
          </a:prstGeom>
        </p:spPr>
        <p:txBody>
          <a:bodyPr lIns="0" tIns="0" rIns="0" bIns="0" rtlCol="0" anchor="t">
            <a:spAutoFit/>
          </a:bodyPr>
          <a:lstStyle/>
          <a:p>
            <a:pPr>
              <a:lnSpc>
                <a:spcPts val="5599"/>
              </a:lnSpc>
            </a:pPr>
            <a:r>
              <a:rPr lang="en-US" sz="3999">
                <a:solidFill>
                  <a:srgbClr val="FFFFFF"/>
                </a:solidFill>
                <a:latin typeface="DejaVu Serif"/>
              </a:rPr>
              <a:t>Một phần của privacy budget β cần được sử dụng bất cứ khi nào dữ liệu cá nhân được truy vấn. Điều này có nghĩa là điều quan trọng là phải xác định chính xác dữ liệu cần được truy vấn để xây dựng cây quyết định. Số lần dữ liệu cần được truy vấn càng ít thì sử dụng càng ít privacy budget.</a:t>
            </a:r>
          </a:p>
          <a:p>
            <a:pPr>
              <a:lnSpc>
                <a:spcPts val="5599"/>
              </a:lnSpc>
            </a:pPr>
            <a:endParaRPr lang="en-US" sz="3999">
              <a:solidFill>
                <a:srgbClr val="FFFFFF"/>
              </a:solidFill>
              <a:latin typeface="DejaVu Serif"/>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sp>
        <p:nvSpPr>
          <p:cNvPr id="3" name="TextBox 3"/>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Privacy budget β</a:t>
            </a:r>
          </a:p>
        </p:txBody>
      </p:sp>
      <p:sp>
        <p:nvSpPr>
          <p:cNvPr id="4" name="TextBox 4"/>
          <p:cNvSpPr txBox="1"/>
          <p:nvPr/>
        </p:nvSpPr>
        <p:spPr>
          <a:xfrm>
            <a:off x="1092751" y="2276394"/>
            <a:ext cx="16102497" cy="4226560"/>
          </a:xfrm>
          <a:prstGeom prst="rect">
            <a:avLst/>
          </a:prstGeom>
        </p:spPr>
        <p:txBody>
          <a:bodyPr lIns="0" tIns="0" rIns="0" bIns="0" rtlCol="0" anchor="t">
            <a:spAutoFit/>
          </a:bodyPr>
          <a:lstStyle/>
          <a:p>
            <a:pPr>
              <a:lnSpc>
                <a:spcPts val="5599"/>
              </a:lnSpc>
            </a:pPr>
            <a:r>
              <a:rPr lang="en-US" sz="3999">
                <a:solidFill>
                  <a:srgbClr val="FFFFFF"/>
                </a:solidFill>
                <a:latin typeface="DejaVu Serif"/>
              </a:rPr>
              <a:t>Một phần của privacy budget β cần được sử dụng bất cứ khi nào dữ liệu cá nhân được truy vấn. Điều này có nghĩa là điều quan trọng là phải xác định chính xác dữ liệu cần được truy vấn để xây dựng cây quyết định. Số lần dữ liệu cần được truy vấn càng ít thì sử dụng càng ít privacy budget.</a:t>
            </a:r>
          </a:p>
          <a:p>
            <a:pPr>
              <a:lnSpc>
                <a:spcPts val="5599"/>
              </a:lnSpc>
            </a:pPr>
            <a:endParaRPr lang="en-US" sz="3999">
              <a:solidFill>
                <a:srgbClr val="FFFFFF"/>
              </a:solidFill>
              <a:latin typeface="DejaVu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02730" y="892244"/>
            <a:ext cx="1170891" cy="1370192"/>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Privacy </a:t>
            </a:r>
          </a:p>
        </p:txBody>
      </p:sp>
      <p:sp>
        <p:nvSpPr>
          <p:cNvPr id="5" name="TextBox 5"/>
          <p:cNvSpPr txBox="1"/>
          <p:nvPr/>
        </p:nvSpPr>
        <p:spPr>
          <a:xfrm>
            <a:off x="900597" y="3058664"/>
            <a:ext cx="16911153" cy="3517900"/>
          </a:xfrm>
          <a:prstGeom prst="rect">
            <a:avLst/>
          </a:prstGeom>
        </p:spPr>
        <p:txBody>
          <a:bodyPr lIns="0" tIns="0" rIns="0" bIns="0" rtlCol="0" anchor="t">
            <a:spAutoFit/>
          </a:bodyPr>
          <a:lstStyle/>
          <a:p>
            <a:pPr>
              <a:lnSpc>
                <a:spcPts val="5599"/>
              </a:lnSpc>
            </a:pPr>
            <a:r>
              <a:rPr lang="en-US" sz="3999">
                <a:solidFill>
                  <a:srgbClr val="FFFFFF"/>
                </a:solidFill>
                <a:latin typeface="DejaVu Serif"/>
              </a:rPr>
              <a:t>Việc loại bỏ, triệt tiêu dữ liệu = việc thay thế một số giá trị bằng các giá trị rỗng hoặc thiếu. </a:t>
            </a:r>
          </a:p>
          <a:p>
            <a:pPr>
              <a:lnSpc>
                <a:spcPts val="5599"/>
              </a:lnSpc>
            </a:pPr>
            <a:r>
              <a:rPr lang="en-US" sz="3999">
                <a:solidFill>
                  <a:srgbClr val="FFFFFF"/>
                </a:solidFill>
                <a:latin typeface="DejaVu Serif"/>
              </a:rPr>
              <a:t>Mặc dù nó ngăn được việc kẻ xấu cố tìm kiếm thông tin nhạy cảm và ngăn chặn việc suy ra các mẫu gây hiểu lầm hoặc sai nhưng nó dẫn đến một lượng lớn thông tin bị mất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4154771" y="1482919"/>
            <a:ext cx="10460899" cy="732116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sp>
        <p:nvSpPr>
          <p:cNvPr id="3" name="TextBox 3"/>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Non-Leaf Queries</a:t>
            </a:r>
          </a:p>
        </p:txBody>
      </p:sp>
      <p:sp>
        <p:nvSpPr>
          <p:cNvPr id="4" name="TextBox 4"/>
          <p:cNvSpPr txBox="1"/>
          <p:nvPr/>
        </p:nvSpPr>
        <p:spPr>
          <a:xfrm>
            <a:off x="1092751" y="2276394"/>
            <a:ext cx="16102497" cy="4935220"/>
          </a:xfrm>
          <a:prstGeom prst="rect">
            <a:avLst/>
          </a:prstGeom>
        </p:spPr>
        <p:txBody>
          <a:bodyPr lIns="0" tIns="0" rIns="0" bIns="0" rtlCol="0" anchor="t">
            <a:spAutoFit/>
          </a:bodyPr>
          <a:lstStyle/>
          <a:p>
            <a:pPr>
              <a:lnSpc>
                <a:spcPts val="5599"/>
              </a:lnSpc>
            </a:pPr>
            <a:r>
              <a:rPr lang="en-US" sz="3999">
                <a:solidFill>
                  <a:srgbClr val="FFFFFF"/>
                </a:solidFill>
                <a:latin typeface="DejaVu Serif"/>
              </a:rPr>
              <a:t>Quyết định phân chia thuộc tính nào cho mỗi node bằng để tối ưu hóa khả năng phân biệt các nhãn lớp của nó là cốt lõi của thuật toán cây quyết định.</a:t>
            </a:r>
          </a:p>
          <a:p>
            <a:pPr>
              <a:lnSpc>
                <a:spcPts val="5599"/>
              </a:lnSpc>
            </a:pPr>
            <a:r>
              <a:rPr lang="en-US" sz="3999">
                <a:solidFill>
                  <a:srgbClr val="FFFFFF"/>
                </a:solidFill>
                <a:latin typeface="DejaVu Serif"/>
              </a:rPr>
              <a:t>Các thuật toán non-private truyền thống có thể được chuyển đổi để đạt được differential privacy, bằng cách rephrasing các hàm phân tách theo các truy vấn.</a:t>
            </a:r>
          </a:p>
          <a:p>
            <a:pPr>
              <a:lnSpc>
                <a:spcPts val="5599"/>
              </a:lnSpc>
            </a:pPr>
            <a:endParaRPr lang="en-US" sz="3999">
              <a:solidFill>
                <a:srgbClr val="FFFFFF"/>
              </a:solidFill>
              <a:latin typeface="DejaVu Serif"/>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sp>
        <p:nvSpPr>
          <p:cNvPr id="3" name="TextBox 3"/>
          <p:cNvSpPr txBox="1"/>
          <p:nvPr/>
        </p:nvSpPr>
        <p:spPr>
          <a:xfrm>
            <a:off x="1028700" y="2276394"/>
            <a:ext cx="16102497" cy="3517900"/>
          </a:xfrm>
          <a:prstGeom prst="rect">
            <a:avLst/>
          </a:prstGeom>
        </p:spPr>
        <p:txBody>
          <a:bodyPr lIns="0" tIns="0" rIns="0" bIns="0" rtlCol="0" anchor="t">
            <a:spAutoFit/>
          </a:bodyPr>
          <a:lstStyle/>
          <a:p>
            <a:pPr>
              <a:lnSpc>
                <a:spcPts val="5599"/>
              </a:lnSpc>
            </a:pPr>
            <a:r>
              <a:rPr lang="en-US" sz="3999">
                <a:solidFill>
                  <a:srgbClr val="FFFFFF"/>
                </a:solidFill>
                <a:latin typeface="DejaVu Serif"/>
              </a:rPr>
              <a:t>Blum đã làm Information Gain differentially-private bằng cách chia nhỏ nó thành hai truy vấn đếm cho mỗi thuộc tính a, và sau đó làm cho các truy vấn đếm phân biệt-riêng tư với cơ chế Laplace:</a:t>
            </a:r>
          </a:p>
          <a:p>
            <a:pPr>
              <a:lnSpc>
                <a:spcPts val="5599"/>
              </a:lnSpc>
            </a:pPr>
            <a:endParaRPr lang="en-US" sz="3999">
              <a:solidFill>
                <a:srgbClr val="FFFFFF"/>
              </a:solidFill>
              <a:latin typeface="DejaVu Serif"/>
            </a:endParaRPr>
          </a:p>
        </p:txBody>
      </p:sp>
      <p:pic>
        <p:nvPicPr>
          <p:cNvPr id="4" name="Picture 4"/>
          <p:cNvPicPr>
            <a:picLocks noChangeAspect="1"/>
          </p:cNvPicPr>
          <p:nvPr/>
        </p:nvPicPr>
        <p:blipFill>
          <a:blip r:embed="rId4"/>
          <a:srcRect/>
          <a:stretch>
            <a:fillRect/>
          </a:stretch>
        </p:blipFill>
        <p:spPr>
          <a:xfrm>
            <a:off x="3289074" y="5143500"/>
            <a:ext cx="11986078" cy="2224221"/>
          </a:xfrm>
          <a:prstGeom prst="rect">
            <a:avLst/>
          </a:prstGeom>
        </p:spPr>
      </p:pic>
      <p:sp>
        <p:nvSpPr>
          <p:cNvPr id="5" name="TextBox 5"/>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Non-Leaf Queries</a:t>
            </a:r>
          </a:p>
        </p:txBody>
      </p:sp>
      <p:sp>
        <p:nvSpPr>
          <p:cNvPr id="6" name="TextBox 6"/>
          <p:cNvSpPr txBox="1"/>
          <p:nvPr/>
        </p:nvSpPr>
        <p:spPr>
          <a:xfrm>
            <a:off x="1092751" y="7610696"/>
            <a:ext cx="16378722" cy="1113155"/>
          </a:xfrm>
          <a:prstGeom prst="rect">
            <a:avLst/>
          </a:prstGeom>
        </p:spPr>
        <p:txBody>
          <a:bodyPr lIns="0" tIns="0" rIns="0" bIns="0" rtlCol="0" anchor="t">
            <a:spAutoFit/>
          </a:bodyPr>
          <a:lstStyle/>
          <a:p>
            <a:pPr>
              <a:lnSpc>
                <a:spcPts val="4480"/>
              </a:lnSpc>
            </a:pPr>
            <a:r>
              <a:rPr lang="en-US" sz="3200">
                <a:solidFill>
                  <a:srgbClr val="FFFFFF"/>
                </a:solidFill>
                <a:latin typeface="DejaVu Serif"/>
              </a:rPr>
              <a:t>ni : số lượng records trên node i, </a:t>
            </a:r>
          </a:p>
          <a:p>
            <a:pPr>
              <a:lnSpc>
                <a:spcPts val="4480"/>
              </a:lnSpc>
            </a:pPr>
            <a:r>
              <a:rPr lang="en-US" sz="3200">
                <a:solidFill>
                  <a:srgbClr val="FFFFFF"/>
                </a:solidFill>
                <a:latin typeface="Arimo"/>
              </a:rPr>
              <a:t>ni^v : số lượng records trên node i với giá trị v (thuộc nhãn phân lớp c)</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sp>
        <p:nvSpPr>
          <p:cNvPr id="3" name="TextBox 3"/>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Non-Leaf Queries</a:t>
            </a:r>
          </a:p>
        </p:txBody>
      </p:sp>
      <p:sp>
        <p:nvSpPr>
          <p:cNvPr id="4" name="TextBox 4"/>
          <p:cNvSpPr txBox="1"/>
          <p:nvPr/>
        </p:nvSpPr>
        <p:spPr>
          <a:xfrm>
            <a:off x="1092751" y="2276394"/>
            <a:ext cx="16102497" cy="2809240"/>
          </a:xfrm>
          <a:prstGeom prst="rect">
            <a:avLst/>
          </a:prstGeom>
        </p:spPr>
        <p:txBody>
          <a:bodyPr lIns="0" tIns="0" rIns="0" bIns="0" rtlCol="0" anchor="t">
            <a:spAutoFit/>
          </a:bodyPr>
          <a:lstStyle/>
          <a:p>
            <a:pPr>
              <a:lnSpc>
                <a:spcPts val="5599"/>
              </a:lnSpc>
            </a:pPr>
            <a:r>
              <a:rPr lang="en-US" sz="3999">
                <a:solidFill>
                  <a:srgbClr val="FFFFFF"/>
                </a:solidFill>
                <a:latin typeface="DejaVu Serif"/>
              </a:rPr>
              <a:t>Đầu ra của DP sẽ không ảnh hướng đến vi phạm quyền riêng tư trong qua trình tiền xử lí nên không cần thiết  phải làm gì thêm để đáp ứng DP trong non-leaf nodes.</a:t>
            </a:r>
          </a:p>
          <a:p>
            <a:pPr>
              <a:lnSpc>
                <a:spcPts val="5599"/>
              </a:lnSpc>
            </a:pPr>
            <a:endParaRPr lang="en-US" sz="3999">
              <a:solidFill>
                <a:srgbClr val="FFFFFF"/>
              </a:solidFill>
              <a:latin typeface="DejaVu Serif"/>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pic>
        <p:nvPicPr>
          <p:cNvPr id="3" name="Picture 3"/>
          <p:cNvPicPr>
            <a:picLocks noChangeAspect="1"/>
          </p:cNvPicPr>
          <p:nvPr/>
        </p:nvPicPr>
        <p:blipFill>
          <a:blip r:embed="rId4"/>
          <a:srcRect/>
          <a:stretch>
            <a:fillRect/>
          </a:stretch>
        </p:blipFill>
        <p:spPr>
          <a:xfrm>
            <a:off x="6991458" y="4376974"/>
            <a:ext cx="3539286" cy="2359524"/>
          </a:xfrm>
          <a:prstGeom prst="rect">
            <a:avLst/>
          </a:prstGeom>
        </p:spPr>
      </p:pic>
      <p:sp>
        <p:nvSpPr>
          <p:cNvPr id="4" name="TextBox 4"/>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Non-Leaf Queries</a:t>
            </a:r>
          </a:p>
        </p:txBody>
      </p:sp>
      <p:sp>
        <p:nvSpPr>
          <p:cNvPr id="5" name="TextBox 5"/>
          <p:cNvSpPr txBox="1"/>
          <p:nvPr/>
        </p:nvSpPr>
        <p:spPr>
          <a:xfrm>
            <a:off x="1092751" y="2276394"/>
            <a:ext cx="16102497" cy="2100580"/>
          </a:xfrm>
          <a:prstGeom prst="rect">
            <a:avLst/>
          </a:prstGeom>
        </p:spPr>
        <p:txBody>
          <a:bodyPr lIns="0" tIns="0" rIns="0" bIns="0" rtlCol="0" anchor="t">
            <a:spAutoFit/>
          </a:bodyPr>
          <a:lstStyle/>
          <a:p>
            <a:pPr>
              <a:lnSpc>
                <a:spcPts val="5599"/>
              </a:lnSpc>
            </a:pPr>
            <a:r>
              <a:rPr lang="en-US" sz="3999">
                <a:solidFill>
                  <a:srgbClr val="FFFFFF"/>
                </a:solidFill>
                <a:latin typeface="DejaVu Serif"/>
              </a:rPr>
              <a:t>Mỗi truy vấn trong thuật toán có một phần trong tổng privacy budget β bằng:</a:t>
            </a:r>
          </a:p>
          <a:p>
            <a:pPr>
              <a:lnSpc>
                <a:spcPts val="5599"/>
              </a:lnSpc>
            </a:pPr>
            <a:endParaRPr lang="en-US" sz="3999">
              <a:solidFill>
                <a:srgbClr val="FFFFFF"/>
              </a:solidFill>
              <a:latin typeface="DejaVu Serif"/>
            </a:endParaRPr>
          </a:p>
        </p:txBody>
      </p:sp>
      <p:sp>
        <p:nvSpPr>
          <p:cNvPr id="6" name="TextBox 6"/>
          <p:cNvSpPr txBox="1"/>
          <p:nvPr/>
        </p:nvSpPr>
        <p:spPr>
          <a:xfrm>
            <a:off x="1092751" y="7157720"/>
            <a:ext cx="16102497" cy="2809240"/>
          </a:xfrm>
          <a:prstGeom prst="rect">
            <a:avLst/>
          </a:prstGeom>
        </p:spPr>
        <p:txBody>
          <a:bodyPr lIns="0" tIns="0" rIns="0" bIns="0" rtlCol="0" anchor="t">
            <a:spAutoFit/>
          </a:bodyPr>
          <a:lstStyle/>
          <a:p>
            <a:pPr>
              <a:lnSpc>
                <a:spcPts val="5599"/>
              </a:lnSpc>
            </a:pPr>
            <a:r>
              <a:rPr lang="en-US" sz="3999">
                <a:solidFill>
                  <a:srgbClr val="FFFFFF"/>
                </a:solidFill>
                <a:latin typeface="DejaVu Serif"/>
              </a:rPr>
              <a:t>- m là số thuộc tính</a:t>
            </a:r>
          </a:p>
          <a:p>
            <a:pPr>
              <a:lnSpc>
                <a:spcPts val="5599"/>
              </a:lnSpc>
            </a:pPr>
            <a:r>
              <a:rPr lang="en-US" sz="3999">
                <a:solidFill>
                  <a:srgbClr val="FFFFFF"/>
                </a:solidFill>
                <a:latin typeface="DejaVu Serif"/>
              </a:rPr>
              <a:t>- d là độ sâu của cây (bao gồm cả node root và node lá)</a:t>
            </a:r>
          </a:p>
          <a:p>
            <a:pPr>
              <a:lnSpc>
                <a:spcPts val="5599"/>
              </a:lnSpc>
            </a:pPr>
            <a:endParaRPr lang="en-US" sz="3999">
              <a:solidFill>
                <a:srgbClr val="FFFFFF"/>
              </a:solidFill>
              <a:latin typeface="DejaVu Serif"/>
            </a:endParaRPr>
          </a:p>
          <a:p>
            <a:pPr>
              <a:lnSpc>
                <a:spcPts val="5599"/>
              </a:lnSpc>
            </a:pPr>
            <a:endParaRPr lang="en-US" sz="3999">
              <a:solidFill>
                <a:srgbClr val="FFFFFF"/>
              </a:solidFill>
              <a:latin typeface="DejaVu Serif"/>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sp>
        <p:nvSpPr>
          <p:cNvPr id="3" name="TextBox 3"/>
          <p:cNvSpPr txBox="1"/>
          <p:nvPr/>
        </p:nvSpPr>
        <p:spPr>
          <a:xfrm>
            <a:off x="1092751" y="2276394"/>
            <a:ext cx="16102497" cy="7785100"/>
          </a:xfrm>
          <a:prstGeom prst="rect">
            <a:avLst/>
          </a:prstGeom>
        </p:spPr>
        <p:txBody>
          <a:bodyPr lIns="0" tIns="0" rIns="0" bIns="0" rtlCol="0" anchor="t">
            <a:spAutoFit/>
          </a:bodyPr>
          <a:lstStyle/>
          <a:p>
            <a:pPr>
              <a:lnSpc>
                <a:spcPts val="5599"/>
              </a:lnSpc>
            </a:pPr>
            <a:r>
              <a:rPr lang="en-US" sz="3999" dirty="0">
                <a:solidFill>
                  <a:srgbClr val="FFFFFF"/>
                </a:solidFill>
                <a:latin typeface="DejaVu Serif"/>
              </a:rPr>
              <a:t>Friedman và Schuster [2010] </a:t>
            </a:r>
            <a:r>
              <a:rPr lang="en-US" sz="3999" dirty="0" err="1">
                <a:solidFill>
                  <a:srgbClr val="FFFFFF"/>
                </a:solidFill>
                <a:latin typeface="DejaVu Serif"/>
              </a:rPr>
              <a:t>đề</a:t>
            </a:r>
            <a:r>
              <a:rPr lang="en-US" sz="3999" dirty="0">
                <a:solidFill>
                  <a:srgbClr val="FFFFFF"/>
                </a:solidFill>
                <a:latin typeface="DejaVu Serif"/>
              </a:rPr>
              <a:t> </a:t>
            </a:r>
            <a:r>
              <a:rPr lang="en-US" sz="3999" dirty="0" err="1">
                <a:solidFill>
                  <a:srgbClr val="FFFFFF"/>
                </a:solidFill>
                <a:latin typeface="DejaVu Serif"/>
              </a:rPr>
              <a:t>xuất</a:t>
            </a:r>
            <a:r>
              <a:rPr lang="en-US" sz="3999" dirty="0">
                <a:solidFill>
                  <a:srgbClr val="FFFFFF"/>
                </a:solidFill>
                <a:latin typeface="DejaVu Serif"/>
              </a:rPr>
              <a:t> xây dựng </a:t>
            </a:r>
            <a:r>
              <a:rPr lang="en-US" sz="3999" dirty="0" err="1">
                <a:solidFill>
                  <a:srgbClr val="FFFFFF"/>
                </a:solidFill>
                <a:latin typeface="DejaVu Serif"/>
              </a:rPr>
              <a:t>cây</a:t>
            </a:r>
            <a:r>
              <a:rPr lang="en-US" sz="3999" dirty="0">
                <a:solidFill>
                  <a:srgbClr val="FFFFFF"/>
                </a:solidFill>
                <a:latin typeface="DejaVu Serif"/>
              </a:rPr>
              <a:t> </a:t>
            </a:r>
            <a:r>
              <a:rPr lang="en-US" sz="3999" dirty="0" err="1">
                <a:solidFill>
                  <a:srgbClr val="FFFFFF"/>
                </a:solidFill>
                <a:latin typeface="DejaVu Serif"/>
              </a:rPr>
              <a:t>quyết</a:t>
            </a:r>
            <a:r>
              <a:rPr lang="en-US" sz="3999" dirty="0">
                <a:solidFill>
                  <a:srgbClr val="FFFFFF"/>
                </a:solidFill>
                <a:latin typeface="DejaVu Serif"/>
              </a:rPr>
              <a:t> định bằng cách </a:t>
            </a:r>
            <a:r>
              <a:rPr lang="en-US" sz="3999" dirty="0" err="1">
                <a:solidFill>
                  <a:srgbClr val="FFFFFF"/>
                </a:solidFill>
                <a:latin typeface="DejaVu Serif"/>
              </a:rPr>
              <a:t>truy</a:t>
            </a:r>
            <a:r>
              <a:rPr lang="en-US" sz="3999" dirty="0">
                <a:solidFill>
                  <a:srgbClr val="FFFFFF"/>
                </a:solidFill>
                <a:latin typeface="DejaVu Serif"/>
              </a:rPr>
              <a:t> vấn tập dữ liệu </a:t>
            </a:r>
            <a:r>
              <a:rPr lang="en-US" sz="3999" dirty="0" err="1">
                <a:solidFill>
                  <a:srgbClr val="FFFFFF"/>
                </a:solidFill>
                <a:latin typeface="DejaVu Serif"/>
              </a:rPr>
              <a:t>hai</a:t>
            </a:r>
            <a:r>
              <a:rPr lang="en-US" sz="3999" dirty="0">
                <a:solidFill>
                  <a:srgbClr val="FFFFFF"/>
                </a:solidFill>
                <a:latin typeface="DejaVu Serif"/>
              </a:rPr>
              <a:t> </a:t>
            </a:r>
            <a:r>
              <a:rPr lang="en-US" sz="3999" dirty="0" err="1">
                <a:solidFill>
                  <a:srgbClr val="FFFFFF"/>
                </a:solidFill>
                <a:latin typeface="DejaVu Serif"/>
              </a:rPr>
              <a:t>lần</a:t>
            </a:r>
            <a:r>
              <a:rPr lang="en-US" sz="3999" dirty="0">
                <a:solidFill>
                  <a:srgbClr val="FFFFFF"/>
                </a:solidFill>
                <a:latin typeface="DejaVu Serif"/>
              </a:rPr>
              <a:t> </a:t>
            </a:r>
            <a:r>
              <a:rPr lang="en-US" sz="3999" dirty="0" err="1">
                <a:solidFill>
                  <a:srgbClr val="FFFFFF"/>
                </a:solidFill>
                <a:latin typeface="DejaVu Serif"/>
              </a:rPr>
              <a:t>tại</a:t>
            </a:r>
            <a:r>
              <a:rPr lang="en-US" sz="3999" dirty="0">
                <a:solidFill>
                  <a:srgbClr val="FFFFFF"/>
                </a:solidFill>
                <a:latin typeface="DejaVu Serif"/>
              </a:rPr>
              <a:t> mỗi node (</a:t>
            </a:r>
            <a:r>
              <a:rPr lang="en-US" sz="3999" dirty="0" err="1">
                <a:solidFill>
                  <a:srgbClr val="FFFFFF"/>
                </a:solidFill>
                <a:latin typeface="DejaVu Serif"/>
              </a:rPr>
              <a:t>dựa</a:t>
            </a:r>
            <a:r>
              <a:rPr lang="en-US" sz="3999" dirty="0">
                <a:solidFill>
                  <a:srgbClr val="FFFFFF"/>
                </a:solidFill>
                <a:latin typeface="DejaVu Serif"/>
              </a:rPr>
              <a:t> trên cơ chế </a:t>
            </a:r>
            <a:r>
              <a:rPr lang="en-US" sz="3999" dirty="0" err="1">
                <a:solidFill>
                  <a:srgbClr val="FFFFFF"/>
                </a:solidFill>
                <a:latin typeface="DejaVu Serif"/>
              </a:rPr>
              <a:t>lũy</a:t>
            </a:r>
            <a:r>
              <a:rPr lang="en-US" sz="3999" dirty="0">
                <a:solidFill>
                  <a:srgbClr val="FFFFFF"/>
                </a:solidFill>
                <a:latin typeface="DejaVu Serif"/>
              </a:rPr>
              <a:t> </a:t>
            </a:r>
            <a:r>
              <a:rPr lang="en-US" sz="3999" dirty="0" err="1">
                <a:solidFill>
                  <a:srgbClr val="FFFFFF"/>
                </a:solidFill>
                <a:latin typeface="DejaVu Serif"/>
              </a:rPr>
              <a:t>thừa</a:t>
            </a:r>
            <a:r>
              <a:rPr lang="en-US" sz="3999" dirty="0">
                <a:solidFill>
                  <a:srgbClr val="FFFFFF"/>
                </a:solidFill>
                <a:latin typeface="DejaVu Serif"/>
              </a:rPr>
              <a:t> - Exponential mechanism)</a:t>
            </a:r>
          </a:p>
          <a:p>
            <a:pPr marL="863599" lvl="1" indent="-431800">
              <a:lnSpc>
                <a:spcPts val="5599"/>
              </a:lnSpc>
              <a:buFont typeface="Arial"/>
              <a:buChar char="•"/>
            </a:pPr>
            <a:r>
              <a:rPr lang="en-US" sz="4000" dirty="0">
                <a:solidFill>
                  <a:srgbClr val="FFFFFF"/>
                </a:solidFill>
                <a:latin typeface="Arimo Bold"/>
              </a:rPr>
              <a:t>Query 1</a:t>
            </a:r>
            <a:r>
              <a:rPr lang="en-US" sz="4000" dirty="0">
                <a:solidFill>
                  <a:srgbClr val="FFFFFF"/>
                </a:solidFill>
                <a:latin typeface="Arimo"/>
              </a:rPr>
              <a:t>: </a:t>
            </a:r>
            <a:r>
              <a:rPr lang="en-US" sz="4000" dirty="0" err="1">
                <a:solidFill>
                  <a:srgbClr val="FFFFFF"/>
                </a:solidFill>
                <a:latin typeface="Arimo"/>
              </a:rPr>
              <a:t>Đếm</a:t>
            </a:r>
            <a:r>
              <a:rPr lang="en-US" sz="4000" dirty="0">
                <a:solidFill>
                  <a:srgbClr val="FFFFFF"/>
                </a:solidFill>
                <a:latin typeface="Arimo"/>
              </a:rPr>
              <a:t> có bao nhiêu bản ghi trong nút</a:t>
            </a:r>
          </a:p>
          <a:p>
            <a:pPr marL="863599" lvl="1" indent="-431800">
              <a:lnSpc>
                <a:spcPts val="5599"/>
              </a:lnSpc>
              <a:buFont typeface="Arial"/>
              <a:buChar char="•"/>
            </a:pPr>
            <a:r>
              <a:rPr lang="en-US" sz="4000" dirty="0">
                <a:solidFill>
                  <a:srgbClr val="FFFFFF"/>
                </a:solidFill>
                <a:latin typeface="Arimo Bold"/>
              </a:rPr>
              <a:t>Query 2</a:t>
            </a:r>
            <a:r>
              <a:rPr lang="en-US" sz="4000" dirty="0">
                <a:solidFill>
                  <a:srgbClr val="FFFFFF"/>
                </a:solidFill>
                <a:latin typeface="Arimo"/>
              </a:rPr>
              <a:t>: Tìm thuộc </a:t>
            </a:r>
            <a:r>
              <a:rPr lang="en-US" sz="4000" dirty="0" err="1">
                <a:solidFill>
                  <a:srgbClr val="FFFFFF"/>
                </a:solidFill>
                <a:latin typeface="Arimo"/>
              </a:rPr>
              <a:t>tính</a:t>
            </a:r>
            <a:r>
              <a:rPr lang="en-US" sz="4000" dirty="0">
                <a:solidFill>
                  <a:srgbClr val="FFFFFF"/>
                </a:solidFill>
                <a:latin typeface="Arimo"/>
              </a:rPr>
              <a:t> </a:t>
            </a:r>
            <a:r>
              <a:rPr lang="en-US" sz="4000" dirty="0" err="1">
                <a:solidFill>
                  <a:srgbClr val="FFFFFF"/>
                </a:solidFill>
                <a:latin typeface="Arimo"/>
              </a:rPr>
              <a:t>tốt</a:t>
            </a:r>
            <a:r>
              <a:rPr lang="en-US" sz="4000" dirty="0">
                <a:solidFill>
                  <a:srgbClr val="FFFFFF"/>
                </a:solidFill>
                <a:latin typeface="Arimo"/>
              </a:rPr>
              <a:t> </a:t>
            </a:r>
            <a:r>
              <a:rPr lang="en-US" sz="4000" dirty="0" err="1">
                <a:solidFill>
                  <a:srgbClr val="FFFFFF"/>
                </a:solidFill>
                <a:latin typeface="Arimo"/>
              </a:rPr>
              <a:t>nhất</a:t>
            </a:r>
            <a:r>
              <a:rPr lang="en-US" sz="4000" dirty="0">
                <a:solidFill>
                  <a:srgbClr val="FFFFFF"/>
                </a:solidFill>
                <a:latin typeface="Arimo"/>
              </a:rPr>
              <a:t> để </a:t>
            </a:r>
            <a:r>
              <a:rPr lang="en-US" sz="4000" dirty="0" err="1">
                <a:solidFill>
                  <a:srgbClr val="FFFFFF"/>
                </a:solidFill>
                <a:latin typeface="Arimo"/>
              </a:rPr>
              <a:t>tách</a:t>
            </a:r>
            <a:r>
              <a:rPr lang="en-US" sz="4000" dirty="0">
                <a:solidFill>
                  <a:srgbClr val="FFFFFF"/>
                </a:solidFill>
                <a:latin typeface="Arimo"/>
              </a:rPr>
              <a:t> </a:t>
            </a:r>
            <a:r>
              <a:rPr lang="en-US" sz="4000" dirty="0" err="1">
                <a:solidFill>
                  <a:srgbClr val="FFFFFF"/>
                </a:solidFill>
                <a:latin typeface="Arimo"/>
              </a:rPr>
              <a:t>các</a:t>
            </a:r>
            <a:r>
              <a:rPr lang="en-US" sz="4000" dirty="0">
                <a:solidFill>
                  <a:srgbClr val="FFFFFF"/>
                </a:solidFill>
                <a:latin typeface="Arimo"/>
              </a:rPr>
              <a:t> bản ghi.</a:t>
            </a:r>
          </a:p>
          <a:p>
            <a:pPr>
              <a:lnSpc>
                <a:spcPts val="5599"/>
              </a:lnSpc>
            </a:pPr>
            <a:r>
              <a:rPr lang="en-US" sz="3999" dirty="0">
                <a:solidFill>
                  <a:srgbClr val="FFFFFF"/>
                </a:solidFill>
                <a:latin typeface="DejaVu Serif"/>
              </a:rPr>
              <a:t>Điều này có nghĩa </a:t>
            </a:r>
            <a:r>
              <a:rPr lang="en-US" sz="3999" dirty="0" err="1">
                <a:solidFill>
                  <a:srgbClr val="FFFFFF"/>
                </a:solidFill>
                <a:latin typeface="DejaVu Serif"/>
              </a:rPr>
              <a:t>là</a:t>
            </a:r>
            <a:r>
              <a:rPr lang="en-US" sz="3999" dirty="0">
                <a:solidFill>
                  <a:srgbClr val="FFFFFF"/>
                </a:solidFill>
                <a:latin typeface="DejaVu Serif"/>
              </a:rPr>
              <a:t> đối với tổng ngân </a:t>
            </a:r>
            <a:r>
              <a:rPr lang="en-US" sz="3999" dirty="0" err="1">
                <a:solidFill>
                  <a:srgbClr val="FFFFFF"/>
                </a:solidFill>
                <a:latin typeface="DejaVu Serif"/>
              </a:rPr>
              <a:t>sách</a:t>
            </a:r>
            <a:r>
              <a:rPr lang="en-US" sz="3999" dirty="0">
                <a:solidFill>
                  <a:srgbClr val="FFFFFF"/>
                </a:solidFill>
                <a:latin typeface="DejaVu Serif"/>
              </a:rPr>
              <a:t> bảo </a:t>
            </a:r>
            <a:r>
              <a:rPr lang="en-US" sz="3999" dirty="0" err="1">
                <a:solidFill>
                  <a:srgbClr val="FFFFFF"/>
                </a:solidFill>
                <a:latin typeface="DejaVu Serif"/>
              </a:rPr>
              <a:t>mật</a:t>
            </a:r>
            <a:r>
              <a:rPr lang="en-US" sz="3999" dirty="0">
                <a:solidFill>
                  <a:srgbClr val="FFFFFF"/>
                </a:solidFill>
                <a:latin typeface="DejaVu Serif"/>
              </a:rPr>
              <a:t> β </a:t>
            </a:r>
            <a:r>
              <a:rPr lang="en-US" sz="3999" dirty="0" err="1">
                <a:solidFill>
                  <a:srgbClr val="FFFFFF"/>
                </a:solidFill>
                <a:latin typeface="DejaVu Serif"/>
              </a:rPr>
              <a:t>nhất</a:t>
            </a:r>
            <a:r>
              <a:rPr lang="en-US" sz="3999" dirty="0">
                <a:solidFill>
                  <a:srgbClr val="FFFFFF"/>
                </a:solidFill>
                <a:latin typeface="DejaVu Serif"/>
              </a:rPr>
              <a:t> định, mỗi </a:t>
            </a:r>
            <a:r>
              <a:rPr lang="en-US" sz="3999" dirty="0" err="1">
                <a:solidFill>
                  <a:srgbClr val="FFFFFF"/>
                </a:solidFill>
                <a:latin typeface="DejaVu Serif"/>
              </a:rPr>
              <a:t>truy</a:t>
            </a:r>
            <a:r>
              <a:rPr lang="en-US" sz="3999" dirty="0">
                <a:solidFill>
                  <a:srgbClr val="FFFFFF"/>
                </a:solidFill>
                <a:latin typeface="DejaVu Serif"/>
              </a:rPr>
              <a:t> vấn </a:t>
            </a:r>
            <a:r>
              <a:rPr lang="en-US" sz="3999" dirty="0" err="1">
                <a:solidFill>
                  <a:srgbClr val="FFFFFF"/>
                </a:solidFill>
                <a:latin typeface="DejaVu Serif"/>
              </a:rPr>
              <a:t>được</a:t>
            </a:r>
            <a:r>
              <a:rPr lang="en-US" sz="3999" dirty="0">
                <a:solidFill>
                  <a:srgbClr val="FFFFFF"/>
                </a:solidFill>
                <a:latin typeface="DejaVu Serif"/>
              </a:rPr>
              <a:t> </a:t>
            </a:r>
            <a:r>
              <a:rPr lang="en-US" sz="3999" dirty="0" err="1">
                <a:solidFill>
                  <a:srgbClr val="FFFFFF"/>
                </a:solidFill>
                <a:latin typeface="DejaVu Serif"/>
              </a:rPr>
              <a:t>gửi</a:t>
            </a:r>
            <a:r>
              <a:rPr lang="en-US" sz="3999" dirty="0">
                <a:solidFill>
                  <a:srgbClr val="FFFFFF"/>
                </a:solidFill>
                <a:latin typeface="DejaVu Serif"/>
              </a:rPr>
              <a:t> đến tập dữ liệu có </a:t>
            </a:r>
            <a:r>
              <a:rPr lang="en-US" sz="3999" dirty="0" err="1">
                <a:solidFill>
                  <a:srgbClr val="FFFFFF"/>
                </a:solidFill>
                <a:latin typeface="DejaVu Serif"/>
              </a:rPr>
              <a:t>một</a:t>
            </a:r>
            <a:r>
              <a:rPr lang="en-US" sz="3999" dirty="0">
                <a:solidFill>
                  <a:srgbClr val="FFFFFF"/>
                </a:solidFill>
                <a:latin typeface="DejaVu Serif"/>
              </a:rPr>
              <a:t> phần ngân </a:t>
            </a:r>
            <a:r>
              <a:rPr lang="en-US" sz="3999" dirty="0" err="1">
                <a:solidFill>
                  <a:srgbClr val="FFFFFF"/>
                </a:solidFill>
                <a:latin typeface="DejaVu Serif"/>
              </a:rPr>
              <a:t>sách</a:t>
            </a:r>
            <a:r>
              <a:rPr lang="en-US" sz="3999" dirty="0">
                <a:solidFill>
                  <a:srgbClr val="FFFFFF"/>
                </a:solidFill>
                <a:latin typeface="DejaVu Serif"/>
              </a:rPr>
              <a:t> bằng:</a:t>
            </a:r>
          </a:p>
          <a:p>
            <a:pPr>
              <a:lnSpc>
                <a:spcPts val="5599"/>
              </a:lnSpc>
            </a:pPr>
            <a:endParaRPr lang="en-US" sz="3999" dirty="0">
              <a:solidFill>
                <a:srgbClr val="FFFFFF"/>
              </a:solidFill>
              <a:latin typeface="DejaVu Serif"/>
            </a:endParaRPr>
          </a:p>
          <a:p>
            <a:pPr>
              <a:lnSpc>
                <a:spcPts val="5599"/>
              </a:lnSpc>
            </a:pPr>
            <a:endParaRPr lang="en-US" sz="3999" dirty="0">
              <a:solidFill>
                <a:srgbClr val="FFFFFF"/>
              </a:solidFill>
              <a:latin typeface="DejaVu Serif"/>
            </a:endParaRPr>
          </a:p>
          <a:p>
            <a:pPr>
              <a:lnSpc>
                <a:spcPts val="5599"/>
              </a:lnSpc>
            </a:pPr>
            <a:endParaRPr lang="en-US" sz="3999" dirty="0">
              <a:solidFill>
                <a:srgbClr val="FFFFFF"/>
              </a:solidFill>
              <a:latin typeface="DejaVu Serif"/>
            </a:endParaRPr>
          </a:p>
        </p:txBody>
      </p:sp>
      <p:pic>
        <p:nvPicPr>
          <p:cNvPr id="4" name="Picture 4"/>
          <p:cNvPicPr>
            <a:picLocks noChangeAspect="1"/>
          </p:cNvPicPr>
          <p:nvPr/>
        </p:nvPicPr>
        <p:blipFill>
          <a:blip r:embed="rId4"/>
          <a:srcRect/>
          <a:stretch>
            <a:fillRect/>
          </a:stretch>
        </p:blipFill>
        <p:spPr>
          <a:xfrm>
            <a:off x="6500345" y="8018152"/>
            <a:ext cx="3851744" cy="1881084"/>
          </a:xfrm>
          <a:prstGeom prst="rect">
            <a:avLst/>
          </a:prstGeom>
        </p:spPr>
      </p:pic>
      <p:sp>
        <p:nvSpPr>
          <p:cNvPr id="5" name="TextBox 5"/>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Non-Leaf Queries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4132" r="3640" b="53747"/>
          <a:stretch>
            <a:fillRect/>
          </a:stretch>
        </p:blipFill>
        <p:spPr>
          <a:xfrm>
            <a:off x="0" y="0"/>
            <a:ext cx="18288000" cy="10287000"/>
          </a:xfrm>
          <a:prstGeom prst="rect">
            <a:avLst/>
          </a:prstGeom>
        </p:spPr>
      </p:pic>
      <p:sp>
        <p:nvSpPr>
          <p:cNvPr id="3" name="TextBox 3"/>
          <p:cNvSpPr txBox="1"/>
          <p:nvPr/>
        </p:nvSpPr>
        <p:spPr>
          <a:xfrm>
            <a:off x="1092751" y="2276394"/>
            <a:ext cx="16102497" cy="7126566"/>
          </a:xfrm>
          <a:prstGeom prst="rect">
            <a:avLst/>
          </a:prstGeom>
        </p:spPr>
        <p:txBody>
          <a:bodyPr lIns="0" tIns="0" rIns="0" bIns="0" rtlCol="0" anchor="t">
            <a:spAutoFit/>
          </a:bodyPr>
          <a:lstStyle/>
          <a:p>
            <a:pPr>
              <a:lnSpc>
                <a:spcPts val="5599"/>
              </a:lnSpc>
            </a:pPr>
            <a:r>
              <a:rPr lang="en-US" sz="3999" dirty="0">
                <a:solidFill>
                  <a:srgbClr val="FFFFFF"/>
                </a:solidFill>
                <a:latin typeface="DejaVu Serif"/>
              </a:rPr>
              <a:t>Thông tin </a:t>
            </a:r>
            <a:r>
              <a:rPr lang="en-US" sz="3999" dirty="0" err="1">
                <a:solidFill>
                  <a:srgbClr val="FFFFFF"/>
                </a:solidFill>
                <a:latin typeface="DejaVu Serif"/>
              </a:rPr>
              <a:t>được</a:t>
            </a:r>
            <a:r>
              <a:rPr lang="en-US" sz="3999" dirty="0">
                <a:solidFill>
                  <a:srgbClr val="FFFFFF"/>
                </a:solidFill>
                <a:latin typeface="DejaVu Serif"/>
              </a:rPr>
              <a:t> </a:t>
            </a:r>
            <a:r>
              <a:rPr lang="en-US" sz="3999" dirty="0" err="1">
                <a:solidFill>
                  <a:srgbClr val="FFFFFF"/>
                </a:solidFill>
                <a:latin typeface="DejaVu Serif"/>
              </a:rPr>
              <a:t>yêu</a:t>
            </a:r>
            <a:r>
              <a:rPr lang="en-US" sz="3999" dirty="0">
                <a:solidFill>
                  <a:srgbClr val="FFFFFF"/>
                </a:solidFill>
                <a:latin typeface="DejaVu Serif"/>
              </a:rPr>
              <a:t> </a:t>
            </a:r>
            <a:r>
              <a:rPr lang="en-US" sz="3999" dirty="0" err="1">
                <a:solidFill>
                  <a:srgbClr val="FFFFFF"/>
                </a:solidFill>
                <a:latin typeface="DejaVu Serif"/>
              </a:rPr>
              <a:t>cầu</a:t>
            </a:r>
            <a:r>
              <a:rPr lang="en-US" sz="3999" dirty="0">
                <a:solidFill>
                  <a:srgbClr val="FFFFFF"/>
                </a:solidFill>
                <a:latin typeface="DejaVu Serif"/>
              </a:rPr>
              <a:t> </a:t>
            </a:r>
            <a:r>
              <a:rPr lang="en-US" sz="3999" dirty="0" err="1">
                <a:solidFill>
                  <a:srgbClr val="FFFFFF"/>
                </a:solidFill>
                <a:latin typeface="DejaVu Serif"/>
              </a:rPr>
              <a:t>từ</a:t>
            </a:r>
            <a:r>
              <a:rPr lang="en-US" sz="3999" dirty="0">
                <a:solidFill>
                  <a:srgbClr val="FFFFFF"/>
                </a:solidFill>
                <a:latin typeface="DejaVu Serif"/>
              </a:rPr>
              <a:t> dữ liệu trong </a:t>
            </a:r>
            <a:r>
              <a:rPr lang="en-US" sz="3999" dirty="0" err="1">
                <a:solidFill>
                  <a:srgbClr val="FFFFFF"/>
                </a:solidFill>
                <a:latin typeface="DejaVu Serif"/>
              </a:rPr>
              <a:t>một</a:t>
            </a:r>
            <a:r>
              <a:rPr lang="en-US" sz="3999" dirty="0">
                <a:solidFill>
                  <a:srgbClr val="FFFFFF"/>
                </a:solidFill>
                <a:latin typeface="DejaVu Serif"/>
              </a:rPr>
              <a:t> nút </a:t>
            </a:r>
            <a:r>
              <a:rPr lang="en-US" sz="3999" dirty="0" err="1">
                <a:solidFill>
                  <a:srgbClr val="FFFFFF"/>
                </a:solidFill>
                <a:latin typeface="DejaVu Serif"/>
              </a:rPr>
              <a:t>lá</a:t>
            </a:r>
            <a:r>
              <a:rPr lang="en-US" sz="3999" dirty="0">
                <a:solidFill>
                  <a:srgbClr val="FFFFFF"/>
                </a:solidFill>
                <a:latin typeface="DejaVu Serif"/>
              </a:rPr>
              <a:t> </a:t>
            </a:r>
            <a:r>
              <a:rPr lang="en-US" sz="3999" dirty="0" err="1">
                <a:solidFill>
                  <a:srgbClr val="FFFFFF"/>
                </a:solidFill>
                <a:latin typeface="DejaVu Serif"/>
              </a:rPr>
              <a:t>khá</a:t>
            </a:r>
            <a:r>
              <a:rPr lang="en-US" sz="3999" dirty="0">
                <a:solidFill>
                  <a:srgbClr val="FFFFFF"/>
                </a:solidFill>
                <a:latin typeface="DejaVu Serif"/>
              </a:rPr>
              <a:t> </a:t>
            </a:r>
            <a:r>
              <a:rPr lang="en-US" sz="3999" dirty="0" err="1">
                <a:solidFill>
                  <a:srgbClr val="FFFFFF"/>
                </a:solidFill>
                <a:latin typeface="DejaVu Serif"/>
              </a:rPr>
              <a:t>khác</a:t>
            </a:r>
            <a:r>
              <a:rPr lang="en-US" sz="3999" dirty="0">
                <a:solidFill>
                  <a:srgbClr val="FFFFFF"/>
                </a:solidFill>
                <a:latin typeface="DejaVu Serif"/>
              </a:rPr>
              <a:t> với thông tin </a:t>
            </a:r>
            <a:r>
              <a:rPr lang="en-US" sz="3999" dirty="0" err="1">
                <a:solidFill>
                  <a:srgbClr val="FFFFFF"/>
                </a:solidFill>
                <a:latin typeface="DejaVu Serif"/>
              </a:rPr>
              <a:t>được</a:t>
            </a:r>
            <a:r>
              <a:rPr lang="en-US" sz="3999" dirty="0">
                <a:solidFill>
                  <a:srgbClr val="FFFFFF"/>
                </a:solidFill>
                <a:latin typeface="DejaVu Serif"/>
              </a:rPr>
              <a:t> </a:t>
            </a:r>
            <a:r>
              <a:rPr lang="en-US" sz="3999" dirty="0" err="1">
                <a:solidFill>
                  <a:srgbClr val="FFFFFF"/>
                </a:solidFill>
                <a:latin typeface="DejaVu Serif"/>
              </a:rPr>
              <a:t>yêu</a:t>
            </a:r>
            <a:r>
              <a:rPr lang="en-US" sz="3999" dirty="0">
                <a:solidFill>
                  <a:srgbClr val="FFFFFF"/>
                </a:solidFill>
                <a:latin typeface="DejaVu Serif"/>
              </a:rPr>
              <a:t> </a:t>
            </a:r>
            <a:r>
              <a:rPr lang="en-US" sz="3999" dirty="0" err="1">
                <a:solidFill>
                  <a:srgbClr val="FFFFFF"/>
                </a:solidFill>
                <a:latin typeface="DejaVu Serif"/>
              </a:rPr>
              <a:t>cầu</a:t>
            </a:r>
            <a:r>
              <a:rPr lang="en-US" sz="3999" dirty="0">
                <a:solidFill>
                  <a:srgbClr val="FFFFFF"/>
                </a:solidFill>
                <a:latin typeface="DejaVu Serif"/>
              </a:rPr>
              <a:t> trong </a:t>
            </a:r>
            <a:r>
              <a:rPr lang="en-US" sz="3999" dirty="0" err="1">
                <a:solidFill>
                  <a:srgbClr val="FFFFFF"/>
                </a:solidFill>
                <a:latin typeface="DejaVu Serif"/>
              </a:rPr>
              <a:t>một</a:t>
            </a:r>
            <a:r>
              <a:rPr lang="en-US" sz="3999" dirty="0">
                <a:solidFill>
                  <a:srgbClr val="FFFFFF"/>
                </a:solidFill>
                <a:latin typeface="DejaVu Serif"/>
              </a:rPr>
              <a:t> nút </a:t>
            </a:r>
            <a:r>
              <a:rPr lang="en-US" sz="3999" dirty="0" err="1">
                <a:solidFill>
                  <a:srgbClr val="FFFFFF"/>
                </a:solidFill>
                <a:latin typeface="DejaVu Serif"/>
              </a:rPr>
              <a:t>không</a:t>
            </a:r>
            <a:r>
              <a:rPr lang="en-US" sz="3999" dirty="0">
                <a:solidFill>
                  <a:srgbClr val="FFFFFF"/>
                </a:solidFill>
                <a:latin typeface="DejaVu Serif"/>
              </a:rPr>
              <a:t> </a:t>
            </a:r>
            <a:r>
              <a:rPr lang="en-US" sz="3999" dirty="0" err="1">
                <a:solidFill>
                  <a:srgbClr val="FFFFFF"/>
                </a:solidFill>
                <a:latin typeface="DejaVu Serif"/>
              </a:rPr>
              <a:t>phải</a:t>
            </a:r>
            <a:r>
              <a:rPr lang="en-US" sz="3999" dirty="0">
                <a:solidFill>
                  <a:srgbClr val="FFFFFF"/>
                </a:solidFill>
                <a:latin typeface="DejaVu Serif"/>
              </a:rPr>
              <a:t> </a:t>
            </a:r>
            <a:r>
              <a:rPr lang="en-US" sz="3999" dirty="0" err="1">
                <a:solidFill>
                  <a:srgbClr val="FFFFFF"/>
                </a:solidFill>
                <a:latin typeface="DejaVu Serif"/>
              </a:rPr>
              <a:t>là</a:t>
            </a:r>
            <a:r>
              <a:rPr lang="en-US" sz="3999" dirty="0">
                <a:solidFill>
                  <a:srgbClr val="FFFFFF"/>
                </a:solidFill>
                <a:latin typeface="DejaVu Serif"/>
              </a:rPr>
              <a:t> </a:t>
            </a:r>
            <a:r>
              <a:rPr lang="en-US" sz="3999" dirty="0" err="1">
                <a:solidFill>
                  <a:srgbClr val="FFFFFF"/>
                </a:solidFill>
                <a:latin typeface="DejaVu Serif"/>
              </a:rPr>
              <a:t>lá</a:t>
            </a:r>
            <a:r>
              <a:rPr lang="en-US" sz="3999" dirty="0">
                <a:solidFill>
                  <a:srgbClr val="FFFFFF"/>
                </a:solidFill>
                <a:latin typeface="DejaVu Serif"/>
              </a:rPr>
              <a:t>. Thay </a:t>
            </a:r>
            <a:r>
              <a:rPr lang="en-US" sz="3999" dirty="0" err="1">
                <a:solidFill>
                  <a:srgbClr val="FFFFFF"/>
                </a:solidFill>
                <a:latin typeface="DejaVu Serif"/>
              </a:rPr>
              <a:t>vì</a:t>
            </a:r>
            <a:r>
              <a:rPr lang="en-US" sz="3999" dirty="0">
                <a:solidFill>
                  <a:srgbClr val="FFFFFF"/>
                </a:solidFill>
                <a:latin typeface="DejaVu Serif"/>
              </a:rPr>
              <a:t> </a:t>
            </a:r>
            <a:r>
              <a:rPr lang="en-US" sz="3999" dirty="0" err="1">
                <a:solidFill>
                  <a:srgbClr val="FFFFFF"/>
                </a:solidFill>
                <a:latin typeface="DejaVu Serif"/>
              </a:rPr>
              <a:t>tìm</a:t>
            </a:r>
            <a:r>
              <a:rPr lang="en-US" sz="3999" dirty="0">
                <a:solidFill>
                  <a:srgbClr val="FFFFFF"/>
                </a:solidFill>
                <a:latin typeface="DejaVu Serif"/>
              </a:rPr>
              <a:t> thuộc </a:t>
            </a:r>
            <a:r>
              <a:rPr lang="en-US" sz="3999" dirty="0" err="1">
                <a:solidFill>
                  <a:srgbClr val="FFFFFF"/>
                </a:solidFill>
                <a:latin typeface="DejaVu Serif"/>
              </a:rPr>
              <a:t>tính</a:t>
            </a:r>
            <a:r>
              <a:rPr lang="en-US" sz="3999" dirty="0">
                <a:solidFill>
                  <a:srgbClr val="FFFFFF"/>
                </a:solidFill>
                <a:latin typeface="DejaVu Serif"/>
              </a:rPr>
              <a:t> </a:t>
            </a:r>
            <a:r>
              <a:rPr lang="en-US" sz="3999" dirty="0" err="1">
                <a:solidFill>
                  <a:srgbClr val="FFFFFF"/>
                </a:solidFill>
                <a:latin typeface="DejaVu Serif"/>
              </a:rPr>
              <a:t>tốt</a:t>
            </a:r>
            <a:r>
              <a:rPr lang="en-US" sz="3999" dirty="0">
                <a:solidFill>
                  <a:srgbClr val="FFFFFF"/>
                </a:solidFill>
                <a:latin typeface="DejaVu Serif"/>
              </a:rPr>
              <a:t> </a:t>
            </a:r>
            <a:r>
              <a:rPr lang="en-US" sz="3999" dirty="0" err="1">
                <a:solidFill>
                  <a:srgbClr val="FFFFFF"/>
                </a:solidFill>
                <a:latin typeface="DejaVu Serif"/>
              </a:rPr>
              <a:t>nhất</a:t>
            </a:r>
            <a:r>
              <a:rPr lang="en-US" sz="3999" dirty="0">
                <a:solidFill>
                  <a:srgbClr val="FFFFFF"/>
                </a:solidFill>
                <a:latin typeface="DejaVu Serif"/>
              </a:rPr>
              <a:t> để </a:t>
            </a:r>
            <a:r>
              <a:rPr lang="en-US" sz="3999" dirty="0" err="1">
                <a:solidFill>
                  <a:srgbClr val="FFFFFF"/>
                </a:solidFill>
                <a:latin typeface="DejaVu Serif"/>
              </a:rPr>
              <a:t>phân</a:t>
            </a:r>
            <a:r>
              <a:rPr lang="en-US" sz="3999" dirty="0">
                <a:solidFill>
                  <a:srgbClr val="FFFFFF"/>
                </a:solidFill>
                <a:latin typeface="DejaVu Serif"/>
              </a:rPr>
              <a:t> </a:t>
            </a:r>
            <a:r>
              <a:rPr lang="en-US" sz="3999" dirty="0" err="1">
                <a:solidFill>
                  <a:srgbClr val="FFFFFF"/>
                </a:solidFill>
                <a:latin typeface="DejaVu Serif"/>
              </a:rPr>
              <a:t>vùng</a:t>
            </a:r>
            <a:r>
              <a:rPr lang="en-US" sz="3999" dirty="0">
                <a:solidFill>
                  <a:srgbClr val="FFFFFF"/>
                </a:solidFill>
                <a:latin typeface="DejaVu Serif"/>
              </a:rPr>
              <a:t> dữ liệu, </a:t>
            </a:r>
            <a:r>
              <a:rPr lang="en-US" sz="3999" dirty="0" err="1">
                <a:solidFill>
                  <a:srgbClr val="FFFFFF"/>
                </a:solidFill>
                <a:latin typeface="DejaVu Serif"/>
              </a:rPr>
              <a:t>mục</a:t>
            </a:r>
            <a:r>
              <a:rPr lang="en-US" sz="3999" dirty="0">
                <a:solidFill>
                  <a:srgbClr val="FFFFFF"/>
                </a:solidFill>
                <a:latin typeface="DejaVu Serif"/>
              </a:rPr>
              <a:t> </a:t>
            </a:r>
            <a:r>
              <a:rPr lang="en-US" sz="3999" dirty="0" err="1">
                <a:solidFill>
                  <a:srgbClr val="FFFFFF"/>
                </a:solidFill>
                <a:latin typeface="DejaVu Serif"/>
              </a:rPr>
              <a:t>đích</a:t>
            </a:r>
            <a:r>
              <a:rPr lang="en-US" sz="3999" dirty="0">
                <a:solidFill>
                  <a:srgbClr val="FFFFFF"/>
                </a:solidFill>
                <a:latin typeface="DejaVu Serif"/>
              </a:rPr>
              <a:t> </a:t>
            </a:r>
            <a:r>
              <a:rPr lang="en-US" sz="3999" dirty="0" err="1">
                <a:solidFill>
                  <a:srgbClr val="FFFFFF"/>
                </a:solidFill>
                <a:latin typeface="DejaVu Serif"/>
              </a:rPr>
              <a:t>của</a:t>
            </a:r>
            <a:r>
              <a:rPr lang="en-US" sz="3999" dirty="0">
                <a:solidFill>
                  <a:srgbClr val="FFFFFF"/>
                </a:solidFill>
                <a:latin typeface="DejaVu Serif"/>
              </a:rPr>
              <a:t> nút </a:t>
            </a:r>
            <a:r>
              <a:rPr lang="en-US" sz="3999" dirty="0" err="1">
                <a:solidFill>
                  <a:srgbClr val="FFFFFF"/>
                </a:solidFill>
                <a:latin typeface="DejaVu Serif"/>
              </a:rPr>
              <a:t>lá</a:t>
            </a:r>
            <a:r>
              <a:rPr lang="en-US" sz="3999" dirty="0">
                <a:solidFill>
                  <a:srgbClr val="FFFFFF"/>
                </a:solidFill>
                <a:latin typeface="DejaVu Serif"/>
              </a:rPr>
              <a:t> </a:t>
            </a:r>
            <a:r>
              <a:rPr lang="en-US" sz="3999" dirty="0" err="1">
                <a:solidFill>
                  <a:srgbClr val="FFFFFF"/>
                </a:solidFill>
                <a:latin typeface="DejaVu Serif"/>
              </a:rPr>
              <a:t>là</a:t>
            </a:r>
            <a:r>
              <a:rPr lang="en-US" sz="3999" dirty="0">
                <a:solidFill>
                  <a:srgbClr val="FFFFFF"/>
                </a:solidFill>
                <a:latin typeface="DejaVu Serif"/>
              </a:rPr>
              <a:t> để </a:t>
            </a:r>
            <a:r>
              <a:rPr lang="en-US" sz="3999" dirty="0" err="1">
                <a:solidFill>
                  <a:srgbClr val="FFFFFF"/>
                </a:solidFill>
                <a:latin typeface="DejaVu Serif"/>
              </a:rPr>
              <a:t>dự</a:t>
            </a:r>
            <a:r>
              <a:rPr lang="en-US" sz="3999" dirty="0">
                <a:solidFill>
                  <a:srgbClr val="FFFFFF"/>
                </a:solidFill>
                <a:latin typeface="DejaVu Serif"/>
              </a:rPr>
              <a:t> </a:t>
            </a:r>
            <a:r>
              <a:rPr lang="en-US" sz="3999" dirty="0" err="1">
                <a:solidFill>
                  <a:srgbClr val="FFFFFF"/>
                </a:solidFill>
                <a:latin typeface="DejaVu Serif"/>
              </a:rPr>
              <a:t>đoán</a:t>
            </a:r>
            <a:r>
              <a:rPr lang="en-US" sz="3999" dirty="0">
                <a:solidFill>
                  <a:srgbClr val="FFFFFF"/>
                </a:solidFill>
                <a:latin typeface="DejaVu Serif"/>
              </a:rPr>
              <a:t> nhãn </a:t>
            </a:r>
            <a:r>
              <a:rPr lang="en-US" sz="3999" dirty="0" err="1">
                <a:solidFill>
                  <a:srgbClr val="FFFFFF"/>
                </a:solidFill>
                <a:latin typeface="DejaVu Serif"/>
              </a:rPr>
              <a:t>lớp</a:t>
            </a:r>
            <a:r>
              <a:rPr lang="en-US" sz="3999" dirty="0">
                <a:solidFill>
                  <a:srgbClr val="FFFFFF"/>
                </a:solidFill>
                <a:latin typeface="DejaVu Serif"/>
              </a:rPr>
              <a:t> </a:t>
            </a:r>
            <a:r>
              <a:rPr lang="en-US" sz="3999" dirty="0" err="1">
                <a:solidFill>
                  <a:srgbClr val="FFFFFF"/>
                </a:solidFill>
                <a:latin typeface="DejaVu Serif"/>
              </a:rPr>
              <a:t>của</a:t>
            </a:r>
            <a:r>
              <a:rPr lang="en-US" sz="3999" dirty="0">
                <a:solidFill>
                  <a:srgbClr val="FFFFFF"/>
                </a:solidFill>
                <a:latin typeface="DejaVu Serif"/>
              </a:rPr>
              <a:t> </a:t>
            </a:r>
            <a:r>
              <a:rPr lang="en-US" sz="3999" dirty="0" err="1">
                <a:solidFill>
                  <a:srgbClr val="FFFFFF"/>
                </a:solidFill>
                <a:latin typeface="DejaVu Serif"/>
              </a:rPr>
              <a:t>các</a:t>
            </a:r>
            <a:r>
              <a:rPr lang="en-US" sz="3999" dirty="0">
                <a:solidFill>
                  <a:srgbClr val="FFFFFF"/>
                </a:solidFill>
                <a:latin typeface="DejaVu Serif"/>
              </a:rPr>
              <a:t> bản ghi </a:t>
            </a:r>
            <a:r>
              <a:rPr lang="en-US" sz="3999" dirty="0" err="1">
                <a:solidFill>
                  <a:srgbClr val="FFFFFF"/>
                </a:solidFill>
                <a:latin typeface="DejaVu Serif"/>
              </a:rPr>
              <a:t>không</a:t>
            </a:r>
            <a:r>
              <a:rPr lang="en-US" sz="3999" dirty="0">
                <a:solidFill>
                  <a:srgbClr val="FFFFFF"/>
                </a:solidFill>
                <a:latin typeface="DejaVu Serif"/>
              </a:rPr>
              <a:t> </a:t>
            </a:r>
            <a:r>
              <a:rPr lang="en-US" sz="3999" dirty="0" err="1">
                <a:solidFill>
                  <a:srgbClr val="FFFFFF"/>
                </a:solidFill>
                <a:latin typeface="DejaVu Serif"/>
              </a:rPr>
              <a:t>được</a:t>
            </a:r>
            <a:r>
              <a:rPr lang="en-US" sz="3999" dirty="0">
                <a:solidFill>
                  <a:srgbClr val="FFFFFF"/>
                </a:solidFill>
                <a:latin typeface="DejaVu Serif"/>
              </a:rPr>
              <a:t> </a:t>
            </a:r>
            <a:r>
              <a:rPr lang="en-US" sz="3999" dirty="0" err="1">
                <a:solidFill>
                  <a:srgbClr val="FFFFFF"/>
                </a:solidFill>
                <a:latin typeface="DejaVu Serif"/>
              </a:rPr>
              <a:t>gắn</a:t>
            </a:r>
            <a:r>
              <a:rPr lang="en-US" sz="3999" dirty="0">
                <a:solidFill>
                  <a:srgbClr val="FFFFFF"/>
                </a:solidFill>
                <a:latin typeface="DejaVu Serif"/>
              </a:rPr>
              <a:t> nhãn.</a:t>
            </a:r>
          </a:p>
          <a:p>
            <a:pPr>
              <a:lnSpc>
                <a:spcPts val="5599"/>
              </a:lnSpc>
            </a:pPr>
            <a:r>
              <a:rPr lang="en-US" sz="4000" dirty="0">
                <a:solidFill>
                  <a:srgbClr val="FFFFFF"/>
                </a:solidFill>
                <a:latin typeface="Arimo"/>
              </a:rPr>
              <a:t>Có </a:t>
            </a:r>
            <a:r>
              <a:rPr lang="en-US" sz="4000" dirty="0" err="1">
                <a:solidFill>
                  <a:srgbClr val="FFFFFF"/>
                </a:solidFill>
                <a:latin typeface="Arimo"/>
              </a:rPr>
              <a:t>thể</a:t>
            </a:r>
            <a:r>
              <a:rPr lang="en-US" sz="4000" dirty="0">
                <a:solidFill>
                  <a:srgbClr val="FFFFFF"/>
                </a:solidFill>
                <a:latin typeface="Arimo"/>
              </a:rPr>
              <a:t> </a:t>
            </a:r>
            <a:r>
              <a:rPr lang="en-US" sz="4000" dirty="0" err="1">
                <a:solidFill>
                  <a:srgbClr val="FFFFFF"/>
                </a:solidFill>
                <a:latin typeface="Arimo"/>
              </a:rPr>
              <a:t>xem</a:t>
            </a:r>
            <a:r>
              <a:rPr lang="en-US" sz="4000" dirty="0">
                <a:solidFill>
                  <a:srgbClr val="FFFFFF"/>
                </a:solidFill>
                <a:latin typeface="Arimo"/>
              </a:rPr>
              <a:t> </a:t>
            </a:r>
            <a:r>
              <a:rPr lang="en-US" sz="4000" dirty="0" err="1">
                <a:solidFill>
                  <a:srgbClr val="FFFFFF"/>
                </a:solidFill>
                <a:latin typeface="Arimo"/>
              </a:rPr>
              <a:t>truy</a:t>
            </a:r>
            <a:r>
              <a:rPr lang="en-US" sz="4000" dirty="0">
                <a:solidFill>
                  <a:srgbClr val="FFFFFF"/>
                </a:solidFill>
                <a:latin typeface="Arimo"/>
              </a:rPr>
              <a:t> vấn </a:t>
            </a:r>
            <a:r>
              <a:rPr lang="en-US" sz="4000" dirty="0" err="1">
                <a:solidFill>
                  <a:srgbClr val="FFFFFF"/>
                </a:solidFill>
                <a:latin typeface="Arimo"/>
              </a:rPr>
              <a:t>là</a:t>
            </a:r>
            <a:r>
              <a:rPr lang="en-US" sz="4000" dirty="0">
                <a:solidFill>
                  <a:srgbClr val="FFFFFF"/>
                </a:solidFill>
                <a:latin typeface="Arimo"/>
              </a:rPr>
              <a:t> </a:t>
            </a:r>
            <a:r>
              <a:rPr lang="en-US" sz="4000" dirty="0" err="1">
                <a:solidFill>
                  <a:srgbClr val="FFFFFF"/>
                </a:solidFill>
                <a:latin typeface="Arimo"/>
              </a:rPr>
              <a:t>một</a:t>
            </a:r>
            <a:r>
              <a:rPr lang="en-US" sz="4000" dirty="0">
                <a:solidFill>
                  <a:srgbClr val="FFFFFF"/>
                </a:solidFill>
                <a:latin typeface="Arimo"/>
              </a:rPr>
              <a:t> </a:t>
            </a:r>
            <a:r>
              <a:rPr lang="en-US" sz="4000" dirty="0" err="1">
                <a:solidFill>
                  <a:srgbClr val="FFFFFF"/>
                </a:solidFill>
                <a:latin typeface="Arimo"/>
              </a:rPr>
              <a:t>truy</a:t>
            </a:r>
            <a:r>
              <a:rPr lang="en-US" sz="4000" dirty="0">
                <a:solidFill>
                  <a:srgbClr val="FFFFFF"/>
                </a:solidFill>
                <a:latin typeface="Arimo"/>
              </a:rPr>
              <a:t> vấn đơn </a:t>
            </a:r>
            <a:r>
              <a:rPr lang="en-US" sz="4000" dirty="0" err="1">
                <a:solidFill>
                  <a:srgbClr val="FFFFFF"/>
                </a:solidFill>
                <a:latin typeface="Arimo"/>
              </a:rPr>
              <a:t>được</a:t>
            </a:r>
            <a:r>
              <a:rPr lang="en-US" sz="4000" dirty="0">
                <a:solidFill>
                  <a:srgbClr val="FFFFFF"/>
                </a:solidFill>
                <a:latin typeface="Arimo"/>
              </a:rPr>
              <a:t> </a:t>
            </a:r>
            <a:r>
              <a:rPr lang="en-US" sz="4000" dirty="0" err="1">
                <a:solidFill>
                  <a:srgbClr val="FFFFFF"/>
                </a:solidFill>
                <a:latin typeface="Arimo"/>
              </a:rPr>
              <a:t>gửi</a:t>
            </a:r>
            <a:r>
              <a:rPr lang="en-US" sz="4000" dirty="0">
                <a:solidFill>
                  <a:srgbClr val="FFFFFF"/>
                </a:solidFill>
                <a:latin typeface="Arimo"/>
              </a:rPr>
              <a:t> song </a:t>
            </a:r>
            <a:r>
              <a:rPr lang="en-US" sz="4000" dirty="0" err="1">
                <a:solidFill>
                  <a:srgbClr val="FFFFFF"/>
                </a:solidFill>
                <a:latin typeface="Arimo"/>
              </a:rPr>
              <a:t>song</a:t>
            </a:r>
            <a:r>
              <a:rPr lang="en-US" sz="4000" dirty="0">
                <a:solidFill>
                  <a:srgbClr val="FFFFFF"/>
                </a:solidFill>
                <a:latin typeface="Arimo"/>
              </a:rPr>
              <a:t> </a:t>
            </a:r>
            <a:r>
              <a:rPr lang="en-US" sz="4000" dirty="0" err="1">
                <a:solidFill>
                  <a:srgbClr val="FFFFFF"/>
                </a:solidFill>
                <a:latin typeface="Arimo"/>
              </a:rPr>
              <a:t>cho</a:t>
            </a:r>
            <a:r>
              <a:rPr lang="en-US" sz="4000" dirty="0">
                <a:solidFill>
                  <a:srgbClr val="FFFFFF"/>
                </a:solidFill>
                <a:latin typeface="Arimo"/>
              </a:rPr>
              <a:t> </a:t>
            </a:r>
            <a:r>
              <a:rPr lang="en-US" sz="4000" dirty="0" err="1">
                <a:solidFill>
                  <a:srgbClr val="FFFFFF"/>
                </a:solidFill>
                <a:latin typeface="Arimo"/>
              </a:rPr>
              <a:t>tất</a:t>
            </a:r>
            <a:r>
              <a:rPr lang="en-US" sz="4000" dirty="0">
                <a:solidFill>
                  <a:srgbClr val="FFFFFF"/>
                </a:solidFill>
                <a:latin typeface="Arimo"/>
              </a:rPr>
              <a:t> cả </a:t>
            </a:r>
            <a:r>
              <a:rPr lang="en-US" sz="4000" dirty="0" err="1">
                <a:solidFill>
                  <a:srgbClr val="FFFFFF"/>
                </a:solidFill>
                <a:latin typeface="Arimo"/>
              </a:rPr>
              <a:t>các</a:t>
            </a:r>
            <a:r>
              <a:rPr lang="en-US" sz="4000" dirty="0">
                <a:solidFill>
                  <a:srgbClr val="FFFFFF"/>
                </a:solidFill>
                <a:latin typeface="Arimo"/>
              </a:rPr>
              <a:t> nút </a:t>
            </a:r>
            <a:r>
              <a:rPr lang="en-US" sz="4000" dirty="0" err="1">
                <a:solidFill>
                  <a:srgbClr val="FFFFFF"/>
                </a:solidFill>
                <a:latin typeface="Arimo"/>
              </a:rPr>
              <a:t>lá</a:t>
            </a:r>
            <a:r>
              <a:rPr lang="en-US" sz="4000" dirty="0">
                <a:solidFill>
                  <a:srgbClr val="FFFFFF"/>
                </a:solidFill>
                <a:latin typeface="Arimo"/>
              </a:rPr>
              <a:t> j, trả </a:t>
            </a:r>
            <a:r>
              <a:rPr lang="en-US" sz="4000" dirty="0" err="1">
                <a:solidFill>
                  <a:srgbClr val="FFFFFF"/>
                </a:solidFill>
                <a:latin typeface="Arimo"/>
              </a:rPr>
              <a:t>về</a:t>
            </a:r>
            <a:r>
              <a:rPr lang="en-US" sz="4000" dirty="0">
                <a:solidFill>
                  <a:srgbClr val="FFFFFF"/>
                </a:solidFill>
                <a:latin typeface="Arimo"/>
              </a:rPr>
              <a:t> </a:t>
            </a:r>
            <a:r>
              <a:rPr lang="en-US" sz="4000" dirty="0" err="1">
                <a:solidFill>
                  <a:srgbClr val="FFFFFF"/>
                </a:solidFill>
                <a:latin typeface="Arimo"/>
              </a:rPr>
              <a:t>biểu</a:t>
            </a:r>
            <a:r>
              <a:rPr lang="en-US" sz="4000" dirty="0">
                <a:solidFill>
                  <a:srgbClr val="FFFFFF"/>
                </a:solidFill>
                <a:latin typeface="Arimo"/>
              </a:rPr>
              <a:t> </a:t>
            </a:r>
            <a:r>
              <a:rPr lang="en-US" sz="4000" dirty="0" err="1">
                <a:solidFill>
                  <a:srgbClr val="FFFFFF"/>
                </a:solidFill>
                <a:latin typeface="Arimo"/>
              </a:rPr>
              <a:t>đồ</a:t>
            </a:r>
            <a:r>
              <a:rPr lang="en-US" sz="4000" dirty="0">
                <a:solidFill>
                  <a:srgbClr val="FFFFFF"/>
                </a:solidFill>
                <a:latin typeface="Arimo"/>
              </a:rPr>
              <a:t> </a:t>
            </a:r>
            <a:r>
              <a:rPr lang="en-US" sz="4000" dirty="0" err="1">
                <a:solidFill>
                  <a:srgbClr val="FFFFFF"/>
                </a:solidFill>
                <a:latin typeface="Arimo"/>
              </a:rPr>
              <a:t>của</a:t>
            </a:r>
            <a:r>
              <a:rPr lang="en-US" sz="4000" dirty="0">
                <a:solidFill>
                  <a:srgbClr val="FFFFFF"/>
                </a:solidFill>
                <a:latin typeface="Arimo"/>
              </a:rPr>
              <a:t> </a:t>
            </a:r>
            <a:r>
              <a:rPr lang="en-US" sz="4000" dirty="0" err="1">
                <a:solidFill>
                  <a:srgbClr val="FFFFFF"/>
                </a:solidFill>
                <a:latin typeface="Arimo"/>
              </a:rPr>
              <a:t>lớp</a:t>
            </a:r>
            <a:r>
              <a:rPr lang="en-US" sz="4000" dirty="0">
                <a:solidFill>
                  <a:srgbClr val="FFFFFF"/>
                </a:solidFill>
                <a:latin typeface="Arimo"/>
              </a:rPr>
              <a:t> </a:t>
            </a:r>
            <a:r>
              <a:rPr lang="en-US" sz="4000" dirty="0" err="1">
                <a:solidFill>
                  <a:srgbClr val="FFFFFF"/>
                </a:solidFill>
                <a:latin typeface="Arimo"/>
              </a:rPr>
              <a:t>đếm</a:t>
            </a:r>
            <a:r>
              <a:rPr lang="en-US" sz="4000" dirty="0">
                <a:solidFill>
                  <a:srgbClr val="FFFFFF"/>
                </a:solidFill>
                <a:latin typeface="Arimo"/>
              </a:rPr>
              <a:t> trong </a:t>
            </a:r>
            <a:r>
              <a:rPr lang="en-US" sz="4000" dirty="0" err="1">
                <a:solidFill>
                  <a:srgbClr val="FFFFFF"/>
                </a:solidFill>
                <a:latin typeface="Arimo"/>
              </a:rPr>
              <a:t>các</a:t>
            </a:r>
            <a:r>
              <a:rPr lang="en-US" sz="4000" dirty="0">
                <a:solidFill>
                  <a:srgbClr val="FFFFFF"/>
                </a:solidFill>
                <a:latin typeface="Arimo"/>
              </a:rPr>
              <a:t> nút </a:t>
            </a:r>
            <a:r>
              <a:rPr lang="en-US" sz="4000" dirty="0" err="1">
                <a:solidFill>
                  <a:srgbClr val="FFFFFF"/>
                </a:solidFill>
                <a:latin typeface="Arimo"/>
              </a:rPr>
              <a:t>đó</a:t>
            </a:r>
            <a:r>
              <a:rPr lang="en-US" sz="4000" dirty="0">
                <a:solidFill>
                  <a:srgbClr val="FFFFFF"/>
                </a:solidFill>
                <a:latin typeface="Arimo"/>
              </a:rPr>
              <a:t>:</a:t>
            </a:r>
            <a:endParaRPr lang="en-US" sz="1200" dirty="0">
              <a:solidFill>
                <a:srgbClr val="FFFFFF"/>
              </a:solidFill>
              <a:latin typeface="Arimo"/>
            </a:endParaRPr>
          </a:p>
          <a:p>
            <a:pPr>
              <a:lnSpc>
                <a:spcPts val="5599"/>
              </a:lnSpc>
            </a:pPr>
            <a:r>
              <a:rPr lang="en-US" sz="3999" dirty="0">
                <a:solidFill>
                  <a:srgbClr val="FFFFFF"/>
                </a:solidFill>
                <a:latin typeface="DejaVu Serif"/>
              </a:rPr>
              <a:t>Những </a:t>
            </a:r>
            <a:r>
              <a:rPr lang="en-US" sz="3999" dirty="0" err="1">
                <a:solidFill>
                  <a:srgbClr val="FFFFFF"/>
                </a:solidFill>
                <a:latin typeface="DejaVu Serif"/>
              </a:rPr>
              <a:t>số</a:t>
            </a:r>
            <a:r>
              <a:rPr lang="en-US" sz="3999" dirty="0">
                <a:solidFill>
                  <a:srgbClr val="FFFFFF"/>
                </a:solidFill>
                <a:latin typeface="DejaVu Serif"/>
              </a:rPr>
              <a:t> </a:t>
            </a:r>
            <a:r>
              <a:rPr lang="en-US" sz="3999" dirty="0" err="1">
                <a:solidFill>
                  <a:srgbClr val="FFFFFF"/>
                </a:solidFill>
                <a:latin typeface="DejaVu Serif"/>
              </a:rPr>
              <a:t>đếm</a:t>
            </a:r>
            <a:r>
              <a:rPr lang="en-US" sz="3999" dirty="0">
                <a:solidFill>
                  <a:srgbClr val="FFFFFF"/>
                </a:solidFill>
                <a:latin typeface="DejaVu Serif"/>
              </a:rPr>
              <a:t> mỗi </a:t>
            </a:r>
            <a:r>
              <a:rPr lang="en-US" sz="3999" dirty="0" err="1">
                <a:solidFill>
                  <a:srgbClr val="FFFFFF"/>
                </a:solidFill>
                <a:latin typeface="DejaVu Serif"/>
              </a:rPr>
              <a:t>phân</a:t>
            </a:r>
            <a:r>
              <a:rPr lang="en-US" sz="3999" dirty="0">
                <a:solidFill>
                  <a:srgbClr val="FFFFFF"/>
                </a:solidFill>
                <a:latin typeface="DejaVu Serif"/>
              </a:rPr>
              <a:t> </a:t>
            </a:r>
            <a:r>
              <a:rPr lang="en-US" sz="3999" dirty="0" err="1">
                <a:solidFill>
                  <a:srgbClr val="FFFFFF"/>
                </a:solidFill>
                <a:latin typeface="DejaVu Serif"/>
              </a:rPr>
              <a:t>lớp</a:t>
            </a:r>
            <a:r>
              <a:rPr lang="en-US" sz="3999" dirty="0">
                <a:solidFill>
                  <a:srgbClr val="FFFFFF"/>
                </a:solidFill>
                <a:latin typeface="DejaVu Serif"/>
              </a:rPr>
              <a:t> </a:t>
            </a:r>
            <a:r>
              <a:rPr lang="en-US" sz="3999" dirty="0" err="1">
                <a:solidFill>
                  <a:srgbClr val="FFFFFF"/>
                </a:solidFill>
                <a:latin typeface="DejaVu Serif"/>
              </a:rPr>
              <a:t>của</a:t>
            </a:r>
            <a:r>
              <a:rPr lang="en-US" sz="3999" dirty="0">
                <a:solidFill>
                  <a:srgbClr val="FFFFFF"/>
                </a:solidFill>
                <a:latin typeface="DejaVu Serif"/>
              </a:rPr>
              <a:t> mỗi node </a:t>
            </a:r>
            <a:r>
              <a:rPr lang="en-US" sz="3999" dirty="0" err="1">
                <a:solidFill>
                  <a:srgbClr val="FFFFFF"/>
                </a:solidFill>
                <a:latin typeface="DejaVu Serif"/>
              </a:rPr>
              <a:t>lá</a:t>
            </a:r>
            <a:r>
              <a:rPr lang="en-US" sz="3999" dirty="0">
                <a:solidFill>
                  <a:srgbClr val="FFFFFF"/>
                </a:solidFill>
                <a:latin typeface="DejaVu Serif"/>
              </a:rPr>
              <a:t> </a:t>
            </a:r>
            <a:r>
              <a:rPr lang="en-US" sz="3999" dirty="0" err="1">
                <a:solidFill>
                  <a:srgbClr val="FFFFFF"/>
                </a:solidFill>
                <a:latin typeface="DejaVu Serif"/>
              </a:rPr>
              <a:t>sẽ</a:t>
            </a:r>
            <a:r>
              <a:rPr lang="en-US" sz="3999" dirty="0">
                <a:solidFill>
                  <a:srgbClr val="FFFFFF"/>
                </a:solidFill>
                <a:latin typeface="DejaVu Serif"/>
              </a:rPr>
              <a:t> </a:t>
            </a:r>
            <a:r>
              <a:rPr lang="en-US" sz="3999" dirty="0" err="1">
                <a:solidFill>
                  <a:srgbClr val="FFFFFF"/>
                </a:solidFill>
                <a:latin typeface="DejaVu Serif"/>
              </a:rPr>
              <a:t>được</a:t>
            </a:r>
            <a:r>
              <a:rPr lang="en-US" sz="3999" dirty="0">
                <a:solidFill>
                  <a:srgbClr val="FFFFFF"/>
                </a:solidFill>
                <a:latin typeface="DejaVu Serif"/>
              </a:rPr>
              <a:t> </a:t>
            </a:r>
            <a:r>
              <a:rPr lang="en-US" sz="3999" dirty="0" err="1">
                <a:solidFill>
                  <a:srgbClr val="FFFFFF"/>
                </a:solidFill>
                <a:latin typeface="DejaVu Serif"/>
              </a:rPr>
              <a:t>thực</a:t>
            </a:r>
            <a:r>
              <a:rPr lang="en-US" sz="3999" dirty="0">
                <a:solidFill>
                  <a:srgbClr val="FFFFFF"/>
                </a:solidFill>
                <a:latin typeface="DejaVu Serif"/>
              </a:rPr>
              <a:t> </a:t>
            </a:r>
            <a:r>
              <a:rPr lang="en-US" sz="3999" dirty="0" err="1">
                <a:solidFill>
                  <a:srgbClr val="FFFFFF"/>
                </a:solidFill>
                <a:latin typeface="DejaVu Serif"/>
              </a:rPr>
              <a:t>hiện</a:t>
            </a:r>
            <a:r>
              <a:rPr lang="en-US" sz="3999" dirty="0">
                <a:solidFill>
                  <a:srgbClr val="FFFFFF"/>
                </a:solidFill>
                <a:latin typeface="DejaVu Serif"/>
              </a:rPr>
              <a:t> DP bằng cách </a:t>
            </a:r>
            <a:r>
              <a:rPr lang="en-US" sz="3999" dirty="0" err="1">
                <a:solidFill>
                  <a:srgbClr val="FFFFFF"/>
                </a:solidFill>
                <a:latin typeface="DejaVu Serif"/>
              </a:rPr>
              <a:t>thêm</a:t>
            </a:r>
            <a:r>
              <a:rPr lang="en-US" sz="3999" dirty="0">
                <a:solidFill>
                  <a:srgbClr val="FFFFFF"/>
                </a:solidFill>
                <a:latin typeface="DejaVu Serif"/>
              </a:rPr>
              <a:t> Lap (1 / ε)</a:t>
            </a:r>
          </a:p>
          <a:p>
            <a:pPr>
              <a:lnSpc>
                <a:spcPts val="5599"/>
              </a:lnSpc>
            </a:pPr>
            <a:endParaRPr lang="en-US" sz="3999" dirty="0">
              <a:solidFill>
                <a:srgbClr val="FFFFFF"/>
              </a:solidFill>
              <a:latin typeface="DejaVu Serif"/>
            </a:endParaRPr>
          </a:p>
        </p:txBody>
      </p:sp>
      <p:pic>
        <p:nvPicPr>
          <p:cNvPr id="4" name="Picture 4"/>
          <p:cNvPicPr>
            <a:picLocks noChangeAspect="1"/>
          </p:cNvPicPr>
          <p:nvPr/>
        </p:nvPicPr>
        <p:blipFill>
          <a:blip r:embed="rId4"/>
          <a:srcRect t="31575" b="18418"/>
          <a:stretch>
            <a:fillRect/>
          </a:stretch>
        </p:blipFill>
        <p:spPr>
          <a:xfrm>
            <a:off x="3810000" y="8801100"/>
            <a:ext cx="9334940" cy="958331"/>
          </a:xfrm>
          <a:prstGeom prst="rect">
            <a:avLst/>
          </a:prstGeom>
        </p:spPr>
      </p:pic>
      <p:sp>
        <p:nvSpPr>
          <p:cNvPr id="5" name="TextBox 5"/>
          <p:cNvSpPr txBox="1"/>
          <p:nvPr/>
        </p:nvSpPr>
        <p:spPr>
          <a:xfrm>
            <a:off x="1028700" y="1028700"/>
            <a:ext cx="10943291" cy="1097280"/>
          </a:xfrm>
          <a:prstGeom prst="rect">
            <a:avLst/>
          </a:prstGeom>
        </p:spPr>
        <p:txBody>
          <a:bodyPr lIns="0" tIns="0" rIns="0" bIns="0" rtlCol="0" anchor="t">
            <a:spAutoFit/>
          </a:bodyPr>
          <a:lstStyle/>
          <a:p>
            <a:pPr>
              <a:lnSpc>
                <a:spcPts val="8640"/>
              </a:lnSpc>
            </a:pPr>
            <a:r>
              <a:rPr lang="en-US" sz="7200">
                <a:solidFill>
                  <a:srgbClr val="FFFFFF"/>
                </a:solidFill>
                <a:latin typeface="Prompt Bold"/>
              </a:rPr>
              <a:t>Leaf Queries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298" t="39991" r="6425" b="10353"/>
          <a:stretch>
            <a:fillRect/>
          </a:stretch>
        </p:blipFill>
        <p:spPr>
          <a:xfrm>
            <a:off x="0" y="0"/>
            <a:ext cx="18288000" cy="10287000"/>
          </a:xfrm>
          <a:prstGeom prst="rect">
            <a:avLst/>
          </a:prstGeom>
        </p:spPr>
      </p:pic>
      <p:sp>
        <p:nvSpPr>
          <p:cNvPr id="3" name="TextBox 3"/>
          <p:cNvSpPr txBox="1"/>
          <p:nvPr/>
        </p:nvSpPr>
        <p:spPr>
          <a:xfrm>
            <a:off x="1028700" y="1440564"/>
            <a:ext cx="16230600" cy="7050048"/>
          </a:xfrm>
          <a:prstGeom prst="rect">
            <a:avLst/>
          </a:prstGeom>
        </p:spPr>
        <p:txBody>
          <a:bodyPr lIns="0" tIns="0" rIns="0" bIns="0" rtlCol="0" anchor="t">
            <a:spAutoFit/>
          </a:bodyPr>
          <a:lstStyle/>
          <a:p>
            <a:pPr algn="ctr">
              <a:lnSpc>
                <a:spcPts val="18479"/>
              </a:lnSpc>
            </a:pPr>
            <a:r>
              <a:rPr lang="en-US" sz="15399">
                <a:solidFill>
                  <a:srgbClr val="FFFFFF"/>
                </a:solidFill>
                <a:latin typeface="Prompt Bold"/>
              </a:rPr>
              <a:t>Cám ơn thầy </a:t>
            </a:r>
          </a:p>
          <a:p>
            <a:pPr algn="ctr">
              <a:lnSpc>
                <a:spcPts val="18479"/>
              </a:lnSpc>
            </a:pPr>
            <a:r>
              <a:rPr lang="en-US" sz="15399">
                <a:solidFill>
                  <a:srgbClr val="FFFFFF"/>
                </a:solidFill>
                <a:latin typeface="Prompt Bold"/>
              </a:rPr>
              <a:t>và các bạn đã lắng nghe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343198" y="892244"/>
            <a:ext cx="1170891" cy="1370192"/>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Privacy </a:t>
            </a:r>
          </a:p>
        </p:txBody>
      </p:sp>
      <p:sp>
        <p:nvSpPr>
          <p:cNvPr id="5" name="TextBox 5"/>
          <p:cNvSpPr txBox="1"/>
          <p:nvPr/>
        </p:nvSpPr>
        <p:spPr>
          <a:xfrm>
            <a:off x="1028700" y="3058664"/>
            <a:ext cx="16230600" cy="5643880"/>
          </a:xfrm>
          <a:prstGeom prst="rect">
            <a:avLst/>
          </a:prstGeom>
        </p:spPr>
        <p:txBody>
          <a:bodyPr lIns="0" tIns="0" rIns="0" bIns="0" rtlCol="0" anchor="t">
            <a:spAutoFit/>
          </a:bodyPr>
          <a:lstStyle/>
          <a:p>
            <a:pPr algn="just">
              <a:lnSpc>
                <a:spcPts val="5599"/>
              </a:lnSpc>
            </a:pPr>
            <a:r>
              <a:rPr lang="en-US" sz="3999">
                <a:solidFill>
                  <a:srgbClr val="FFFFFF"/>
                </a:solidFill>
                <a:latin typeface="DejaVu Serif"/>
              </a:rPr>
              <a:t>Thêm nhiễu là việc thêm các giá trị liên tục một lượng được tạo ngẫu nhiên hoặc bằng cách hoán đổi ngẫu nhiên một số giá trị rời rạc thành các giá trị khác nhau với xác suất thích hợp</a:t>
            </a:r>
          </a:p>
          <a:p>
            <a:pPr algn="just">
              <a:lnSpc>
                <a:spcPts val="5599"/>
              </a:lnSpc>
            </a:pPr>
            <a:r>
              <a:rPr lang="en-US" sz="3999">
                <a:solidFill>
                  <a:srgbClr val="FFFFFF"/>
                </a:solidFill>
                <a:latin typeface="DejaVu Serif"/>
              </a:rPr>
              <a:t>Cách tiếp cận này có thể dẫn đến dữ liệu không chính xác về mặt kỹ thuật, nhưng thường có thể có tiện ích cao hơn trong tổng thể so với dữ liệu tổng hợp hoặc bị loại bỏ.</a:t>
            </a:r>
          </a:p>
          <a:p>
            <a:pPr algn="ctr">
              <a:lnSpc>
                <a:spcPts val="5599"/>
              </a:lnSpc>
            </a:pPr>
            <a:endParaRPr lang="en-US" sz="3999">
              <a:solidFill>
                <a:srgbClr val="FFFFFF"/>
              </a:solidFill>
              <a:latin typeface="DejaVu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1104" t="66871"/>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462262" y="892244"/>
            <a:ext cx="1170891" cy="1370192"/>
          </a:xfrm>
          <a:prstGeom prst="rect">
            <a:avLst/>
          </a:prstGeom>
        </p:spPr>
      </p:pic>
      <p:sp>
        <p:nvSpPr>
          <p:cNvPr id="4" name="TextBox 4"/>
          <p:cNvSpPr txBox="1"/>
          <p:nvPr/>
        </p:nvSpPr>
        <p:spPr>
          <a:xfrm>
            <a:off x="1028700" y="1028700"/>
            <a:ext cx="11743391" cy="1097280"/>
          </a:xfrm>
          <a:prstGeom prst="rect">
            <a:avLst/>
          </a:prstGeom>
        </p:spPr>
        <p:txBody>
          <a:bodyPr lIns="0" tIns="0" rIns="0" bIns="0" rtlCol="0" anchor="t">
            <a:spAutoFit/>
          </a:bodyPr>
          <a:lstStyle/>
          <a:p>
            <a:pPr>
              <a:lnSpc>
                <a:spcPts val="8640"/>
              </a:lnSpc>
            </a:pPr>
            <a:r>
              <a:rPr lang="en-US" sz="7200" spc="72">
                <a:solidFill>
                  <a:srgbClr val="FFFFFF"/>
                </a:solidFill>
                <a:latin typeface="Prompt Bold"/>
              </a:rPr>
              <a:t>Privacy </a:t>
            </a:r>
          </a:p>
        </p:txBody>
      </p:sp>
      <p:sp>
        <p:nvSpPr>
          <p:cNvPr id="5" name="TextBox 5"/>
          <p:cNvSpPr txBox="1"/>
          <p:nvPr/>
        </p:nvSpPr>
        <p:spPr>
          <a:xfrm>
            <a:off x="1028700" y="3058664"/>
            <a:ext cx="16230600" cy="6352540"/>
          </a:xfrm>
          <a:prstGeom prst="rect">
            <a:avLst/>
          </a:prstGeom>
        </p:spPr>
        <p:txBody>
          <a:bodyPr lIns="0" tIns="0" rIns="0" bIns="0" rtlCol="0" anchor="t">
            <a:spAutoFit/>
          </a:bodyPr>
          <a:lstStyle/>
          <a:p>
            <a:pPr>
              <a:lnSpc>
                <a:spcPts val="5599"/>
              </a:lnSpc>
            </a:pPr>
            <a:r>
              <a:rPr lang="en-US" sz="3999">
                <a:solidFill>
                  <a:srgbClr val="FFFFFF"/>
                </a:solidFill>
                <a:latin typeface="DejaVu Serif"/>
              </a:rPr>
              <a:t>Tuy nhiên, một vấn đề tồn tại với định nghĩa của Dalenius [1977].  Giả sử rằng bạn đã quyết định không phải tham gia vào nghiên cứu về thói quen ăn uống, nhưng dữ liệu về mối liên hệ giữa bảy loại thực phẩm và các nhịp tim của bạn lại khiến bạn bị lộ thông tin trên. </a:t>
            </a:r>
          </a:p>
          <a:p>
            <a:pPr>
              <a:lnSpc>
                <a:spcPts val="5599"/>
              </a:lnSpc>
            </a:pPr>
            <a:r>
              <a:rPr lang="en-US" sz="3999">
                <a:solidFill>
                  <a:srgbClr val="FFFFFF"/>
                </a:solidFill>
                <a:latin typeface="DejaVu Serif"/>
              </a:rPr>
              <a:t>Thế theo bạn quyền riêng tư của bạn có bị vi phạm không? Theo Dalenius, đúng là có.</a:t>
            </a:r>
          </a:p>
          <a:p>
            <a:pPr algn="ctr">
              <a:lnSpc>
                <a:spcPts val="5599"/>
              </a:lnSpc>
            </a:pPr>
            <a:endParaRPr lang="en-US" sz="3999">
              <a:solidFill>
                <a:srgbClr val="FFFFFF"/>
              </a:solidFill>
              <a:latin typeface="DejaVu Serif"/>
            </a:endParaRPr>
          </a:p>
          <a:p>
            <a:pPr algn="ctr">
              <a:lnSpc>
                <a:spcPts val="5599"/>
              </a:lnSpc>
            </a:pPr>
            <a:endParaRPr lang="en-US" sz="3999">
              <a:solidFill>
                <a:srgbClr val="FFFFFF"/>
              </a:solidFill>
              <a:latin typeface="DejaVu Serif"/>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6454</Words>
  <Application>Microsoft Office PowerPoint</Application>
  <PresentationFormat>Tùy chỉnh</PresentationFormat>
  <Paragraphs>335</Paragraphs>
  <Slides>77</Slides>
  <Notes>20</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77</vt:i4>
      </vt:variant>
    </vt:vector>
  </HeadingPairs>
  <TitlesOfParts>
    <vt:vector size="87" baseType="lpstr">
      <vt:lpstr>Arimo</vt:lpstr>
      <vt:lpstr>DejaVu Serif</vt:lpstr>
      <vt:lpstr>Prompt Bold</vt:lpstr>
      <vt:lpstr>Arimo Bold</vt:lpstr>
      <vt:lpstr>Prompt Bold Bold</vt:lpstr>
      <vt:lpstr>Calibri</vt:lpstr>
      <vt:lpstr>Prompt Medium</vt:lpstr>
      <vt:lpstr>Prompt Light</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Differential Privacy </dc:title>
  <cp:lastModifiedBy>Đoàn Thục Quyên</cp:lastModifiedBy>
  <cp:revision>4</cp:revision>
  <dcterms:created xsi:type="dcterms:W3CDTF">2006-08-16T00:00:00Z</dcterms:created>
  <dcterms:modified xsi:type="dcterms:W3CDTF">2021-12-04T03:32:59Z</dcterms:modified>
  <dc:identifier>DAEs4xsJ8j8</dc:identifier>
</cp:coreProperties>
</file>